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5" r:id="rId7"/>
    <p:sldId id="276" r:id="rId8"/>
    <p:sldId id="277" r:id="rId9"/>
    <p:sldId id="278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22630" y="722630"/>
            <a:ext cx="7851140" cy="5488940"/>
          </a:xfrm>
          <a:prstGeom prst="rect">
            <a:avLst/>
          </a:prstGeom>
          <a:solidFill>
            <a:srgbClr val="E0DFD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645920" y="865505"/>
            <a:ext cx="5980430" cy="1664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6100"/>
              </a:lnSpc>
              <a:spcAft>
                <a:spcPts val="0"/>
              </a:spcAft>
            </a:pPr>
            <a:r>
              <a:rPr lang="en-US" sz="6450" spc="60">
                <a:solidFill>
                  <a:srgbClr val="001F5F"/>
                </a:solidFill>
                <a:latin typeface="Tahoma" panose="22635452340000000000" pitchFamily="2"/>
              </a:rPr>
              <a:t>The Mysterious </a:t>
            </a:r>
          </a:p>
          <a:p>
            <a:pPr marL="0" marR="0" indent="0" algn="l">
              <a:lnSpc>
                <a:spcPts val="6200"/>
              </a:lnSpc>
              <a:spcBef>
                <a:spcPts val="225"/>
              </a:spcBef>
              <a:spcAft>
                <a:spcPts val="0"/>
              </a:spcAft>
            </a:pPr>
            <a:r>
              <a:rPr lang="en-US" sz="6450" spc="-10">
                <a:solidFill>
                  <a:srgbClr val="001F5F"/>
                </a:solidFill>
                <a:latin typeface="Tahoma" panose="22635452340000000000" pitchFamily="2"/>
              </a:rPr>
              <a:t>Giant of Barletta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151630" y="3310255"/>
            <a:ext cx="3154680" cy="2030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3150" spc="-5">
                <a:solidFill>
                  <a:srgbClr val="000000"/>
                </a:solidFill>
                <a:latin typeface="Tahoma" panose="22635452340000000000" pitchFamily="2"/>
              </a:rPr>
              <a:t>An Italian folktale </a:t>
            </a:r>
          </a:p>
          <a:p>
            <a:pPr marL="365760" marR="0" indent="0" algn="l">
              <a:lnSpc>
                <a:spcPts val="3600"/>
              </a:lnSpc>
              <a:spcBef>
                <a:spcPts val="415"/>
              </a:spcBef>
              <a:spcAft>
                <a:spcPts val="0"/>
              </a:spcAft>
            </a:pPr>
            <a:r>
              <a:rPr lang="en-US" sz="3150" spc="0">
                <a:solidFill>
                  <a:srgbClr val="000000"/>
                </a:solidFill>
                <a:latin typeface="Tahoma" panose="22635452340000000000" pitchFamily="2"/>
              </a:rPr>
              <a:t>adapted and </a:t>
            </a:r>
          </a:p>
          <a:p>
            <a:pPr marL="365760" marR="0" indent="0" algn="l">
              <a:lnSpc>
                <a:spcPts val="36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3150" spc="5">
                <a:solidFill>
                  <a:srgbClr val="000000"/>
                </a:solidFill>
                <a:latin typeface="Tahoma" panose="22635452340000000000" pitchFamily="2"/>
              </a:rPr>
              <a:t>illustrated by </a:t>
            </a:r>
          </a:p>
          <a:p>
            <a:pPr marL="137160" marR="0" indent="0" algn="l">
              <a:lnSpc>
                <a:spcPts val="3000"/>
              </a:lnSpc>
              <a:spcBef>
                <a:spcPts val="1705"/>
              </a:spcBef>
              <a:spcAft>
                <a:spcPts val="0"/>
              </a:spcAft>
            </a:pPr>
            <a:r>
              <a:rPr lang="en-US" sz="3150" spc="15">
                <a:solidFill>
                  <a:srgbClr val="000000"/>
                </a:solidFill>
                <a:latin typeface="Tahoma" panose="22635452340000000000" pitchFamily="2"/>
              </a:rPr>
              <a:t>Tomie DePaola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Placeholder 68"/>
          <p:cNvSpPr>
            <a:spLocks noGrp="1"/>
          </p:cNvSpPr>
          <p:nvPr>
            <p:ph type="body" idx="10"/>
          </p:nvPr>
        </p:nvSpPr>
        <p:spPr>
          <a:xfrm>
            <a:off x="722630" y="722630"/>
            <a:ext cx="7851140" cy="5488940"/>
          </a:xfrm>
          <a:prstGeom prst="rect">
            <a:avLst/>
          </a:prstGeom>
          <a:solidFill>
            <a:srgbClr val="E2E0D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72" name="Text Placeholder 71"/>
          <p:cNvSpPr>
            <a:spLocks noGrp="1"/>
          </p:cNvSpPr>
          <p:nvPr>
            <p:ph type="body" idx="10"/>
          </p:nvPr>
        </p:nvSpPr>
        <p:spPr>
          <a:xfrm>
            <a:off x="3465830" y="731520"/>
            <a:ext cx="2221865" cy="908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" rIns="0" bIns="0" anchor="t">
            <a:normAutofit fontScale="95000"/>
          </a:bodyPr>
          <a:lstStyle/>
          <a:p>
            <a:pPr marL="0" marR="0" indent="0" algn="l">
              <a:lnSpc>
                <a:spcPts val="6700"/>
              </a:lnSpc>
              <a:spcAft>
                <a:spcPts val="0"/>
              </a:spcAft>
            </a:pPr>
            <a:r>
              <a:rPr lang="en-US" sz="5900" spc="20">
                <a:solidFill>
                  <a:srgbClr val="000000"/>
                </a:solidFill>
                <a:latin typeface="Tahoma" panose="22635452340000000000" pitchFamily="2"/>
              </a:rPr>
              <a:t>square </a:t>
            </a:r>
          </a:p>
        </p:txBody>
      </p:sp>
      <p:sp>
        <p:nvSpPr>
          <p:cNvPr id="73" name="Text Placeholder 72"/>
          <p:cNvSpPr>
            <a:spLocks noGrp="1"/>
          </p:cNvSpPr>
          <p:nvPr>
            <p:ph type="body" idx="10"/>
          </p:nvPr>
        </p:nvSpPr>
        <p:spPr>
          <a:xfrm>
            <a:off x="1566545" y="5458460"/>
            <a:ext cx="6229985" cy="4883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l">
              <a:lnSpc>
                <a:spcPts val="3600"/>
              </a:lnSpc>
              <a:spcAft>
                <a:spcPts val="0"/>
              </a:spcAft>
            </a:pPr>
            <a:r>
              <a:rPr lang="en-US" sz="3150" spc="0">
                <a:solidFill>
                  <a:srgbClr val="000000"/>
                </a:solidFill>
                <a:latin typeface="Tahoma" panose="22635452340000000000" pitchFamily="2"/>
              </a:rPr>
              <a:t>an open area in the center of town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Placeholder 75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E0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79" name="Text Placeholder 78"/>
          <p:cNvSpPr>
            <a:spLocks noGrp="1"/>
          </p:cNvSpPr>
          <p:nvPr>
            <p:ph type="body" idx="10"/>
          </p:nvPr>
        </p:nvSpPr>
        <p:spPr>
          <a:xfrm>
            <a:off x="3559810" y="731520"/>
            <a:ext cx="2033270" cy="9048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" rIns="0" bIns="0" anchor="t"/>
          <a:lstStyle/>
          <a:p>
            <a:pPr marL="0" marR="0" indent="0" algn="l">
              <a:lnSpc>
                <a:spcPts val="6600"/>
              </a:lnSpc>
              <a:spcAft>
                <a:spcPts val="0"/>
              </a:spcAft>
            </a:pPr>
            <a:r>
              <a:rPr lang="en-US" sz="5900" spc="-105">
                <a:solidFill>
                  <a:srgbClr val="000000"/>
                </a:solidFill>
                <a:latin typeface="Tahoma" panose="22635452340000000000" pitchFamily="2"/>
              </a:rPr>
              <a:t>statue 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idx="10"/>
          </p:nvPr>
        </p:nvSpPr>
        <p:spPr>
          <a:xfrm>
            <a:off x="1121410" y="5077460"/>
            <a:ext cx="6888480" cy="975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l">
              <a:lnSpc>
                <a:spcPts val="3600"/>
              </a:lnSpc>
              <a:spcAft>
                <a:spcPts val="0"/>
              </a:spcAft>
            </a:pPr>
            <a:r>
              <a:rPr lang="en-US" sz="3150" spc="0">
                <a:solidFill>
                  <a:srgbClr val="000000"/>
                </a:solidFill>
                <a:latin typeface="Tahoma" panose="22635452340000000000" pitchFamily="2"/>
              </a:rPr>
              <a:t>an image, often of a person or animal, </a:t>
            </a:r>
          </a:p>
          <a:p>
            <a:pPr marL="0" marR="0" indent="0" algn="l">
              <a:lnSpc>
                <a:spcPts val="3600"/>
              </a:lnSpc>
              <a:spcBef>
                <a:spcPts val="75"/>
              </a:spcBef>
              <a:spcAft>
                <a:spcPts val="20"/>
              </a:spcAft>
            </a:pPr>
            <a:r>
              <a:rPr lang="en-US" sz="3150" spc="0">
                <a:solidFill>
                  <a:srgbClr val="000000"/>
                </a:solidFill>
                <a:latin typeface="Tahoma" panose="22635452340000000000" pitchFamily="2"/>
              </a:rPr>
              <a:t>usually made of stone, metal, or wood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Placeholder 82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E0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86" name="Text Placeholder 85"/>
          <p:cNvSpPr>
            <a:spLocks noGrp="1"/>
          </p:cNvSpPr>
          <p:nvPr>
            <p:ph type="body" idx="10"/>
          </p:nvPr>
        </p:nvSpPr>
        <p:spPr>
          <a:xfrm>
            <a:off x="3112135" y="737870"/>
            <a:ext cx="2883535" cy="9048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335" rIns="0" bIns="0" anchor="t"/>
          <a:lstStyle/>
          <a:p>
            <a:pPr marL="0" marR="0" indent="0" algn="l">
              <a:lnSpc>
                <a:spcPts val="6700"/>
              </a:lnSpc>
              <a:spcAft>
                <a:spcPts val="0"/>
              </a:spcAft>
            </a:pPr>
            <a:r>
              <a:rPr lang="en-US" sz="5850" spc="-50">
                <a:solidFill>
                  <a:srgbClr val="000000"/>
                </a:solidFill>
                <a:latin typeface="Tahoma" panose="22635452340000000000" pitchFamily="2"/>
              </a:rPr>
              <a:t>weakling </a:t>
            </a:r>
          </a:p>
        </p:txBody>
      </p:sp>
      <p:sp>
        <p:nvSpPr>
          <p:cNvPr id="87" name="Text Placeholder 86"/>
          <p:cNvSpPr>
            <a:spLocks noGrp="1"/>
          </p:cNvSpPr>
          <p:nvPr>
            <p:ph type="body" idx="10"/>
          </p:nvPr>
        </p:nvSpPr>
        <p:spPr>
          <a:xfrm>
            <a:off x="1334770" y="5458460"/>
            <a:ext cx="6687820" cy="4914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l">
              <a:lnSpc>
                <a:spcPts val="3600"/>
              </a:lnSpc>
              <a:spcAft>
                <a:spcPts val="0"/>
              </a:spcAft>
            </a:pPr>
            <a:r>
              <a:rPr lang="en-US" sz="3150" spc="0">
                <a:solidFill>
                  <a:srgbClr val="000000"/>
                </a:solidFill>
                <a:latin typeface="Tahoma" panose="22635452340000000000" pitchFamily="2"/>
              </a:rPr>
              <a:t>a person lacking in power or strength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89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E0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93" name="Text Placeholder 92"/>
          <p:cNvSpPr>
            <a:spLocks noGrp="1"/>
          </p:cNvSpPr>
          <p:nvPr>
            <p:ph type="body" idx="10"/>
          </p:nvPr>
        </p:nvSpPr>
        <p:spPr>
          <a:xfrm>
            <a:off x="1536065" y="137795"/>
            <a:ext cx="6062345" cy="720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970" rIns="0" bIns="0" anchor="t"/>
          <a:lstStyle/>
          <a:p>
            <a:pPr marL="0" marR="0" indent="0" algn="l">
              <a:lnSpc>
                <a:spcPts val="5300"/>
              </a:lnSpc>
              <a:spcAft>
                <a:spcPts val="0"/>
              </a:spcAft>
            </a:pPr>
            <a:r>
              <a:rPr lang="en-US" sz="4700" spc="15">
                <a:solidFill>
                  <a:srgbClr val="000000"/>
                </a:solidFill>
                <a:latin typeface="Tahoma" panose="22635452340000000000" pitchFamily="2"/>
              </a:rPr>
              <a:t>VOCABULARY REVIEW </a:t>
            </a:r>
          </a:p>
        </p:txBody>
      </p:sp>
      <p:sp>
        <p:nvSpPr>
          <p:cNvPr id="94" name="Text Placeholder 93"/>
          <p:cNvSpPr>
            <a:spLocks noGrp="1"/>
          </p:cNvSpPr>
          <p:nvPr>
            <p:ph type="body" idx="10"/>
          </p:nvPr>
        </p:nvSpPr>
        <p:spPr>
          <a:xfrm>
            <a:off x="323215" y="1116965"/>
            <a:ext cx="8564880" cy="55518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0" marR="0" indent="0" algn="just">
              <a:lnSpc>
                <a:spcPts val="3200"/>
              </a:lnSpc>
              <a:spcAft>
                <a:spcPts val="0"/>
              </a:spcAft>
            </a:pPr>
            <a:r>
              <a:rPr lang="en-US" sz="2750" spc="20">
                <a:solidFill>
                  <a:srgbClr val="000000"/>
                </a:solidFill>
                <a:latin typeface="Tahoma" panose="22635452340000000000" pitchFamily="2"/>
              </a:rPr>
              <a:t>giant - a huge, strong, imaginary creature </a:t>
            </a:r>
          </a:p>
          <a:p>
            <a:pPr marL="1828800" marR="0" indent="0" algn="just">
              <a:lnSpc>
                <a:spcPts val="3100"/>
              </a:lnSpc>
              <a:spcBef>
                <a:spcPts val="70"/>
              </a:spcBef>
              <a:spcAft>
                <a:spcPts val="0"/>
              </a:spcAft>
            </a:pPr>
            <a:r>
              <a:rPr lang="en-US" sz="2750" spc="15">
                <a:solidFill>
                  <a:srgbClr val="000000"/>
                </a:solidFill>
                <a:latin typeface="Tahoma" panose="22635452340000000000" pitchFamily="2"/>
              </a:rPr>
              <a:t>that looks like a human </a:t>
            </a:r>
          </a:p>
          <a:p>
            <a:pPr marL="0" marR="0" indent="0" algn="just">
              <a:lnSpc>
                <a:spcPts val="3100"/>
              </a:lnSpc>
              <a:spcBef>
                <a:spcPts val="3460"/>
              </a:spcBef>
              <a:spcAft>
                <a:spcPts val="0"/>
              </a:spcAft>
            </a:pPr>
            <a:r>
              <a:rPr lang="en-US" sz="2750" spc="15">
                <a:solidFill>
                  <a:srgbClr val="000000"/>
                </a:solidFill>
                <a:latin typeface="Tahoma" panose="22635452340000000000" pitchFamily="2"/>
              </a:rPr>
              <a:t>mysterious - very hard to explain or understand </a:t>
            </a:r>
          </a:p>
          <a:p>
            <a:pPr marL="0" marR="0" indent="0" algn="just">
              <a:lnSpc>
                <a:spcPts val="3100"/>
              </a:lnSpc>
              <a:spcBef>
                <a:spcPts val="3455"/>
              </a:spcBef>
              <a:spcAft>
                <a:spcPts val="0"/>
              </a:spcAft>
            </a:pPr>
            <a:r>
              <a:rPr lang="en-US" sz="2750" spc="20">
                <a:solidFill>
                  <a:srgbClr val="000000"/>
                </a:solidFill>
                <a:latin typeface="Tahoma" panose="22635452340000000000" pitchFamily="2"/>
              </a:rPr>
              <a:t>pedestal - the base on which a statue stands </a:t>
            </a:r>
          </a:p>
          <a:p>
            <a:pPr marL="0" marR="0" indent="0" algn="just">
              <a:lnSpc>
                <a:spcPts val="3100"/>
              </a:lnSpc>
              <a:spcBef>
                <a:spcPts val="3455"/>
              </a:spcBef>
              <a:spcAft>
                <a:spcPts val="0"/>
              </a:spcAft>
            </a:pPr>
            <a:r>
              <a:rPr lang="en-US" sz="2750" spc="15">
                <a:solidFill>
                  <a:srgbClr val="000000"/>
                </a:solidFill>
                <a:latin typeface="Tahoma" panose="22635452340000000000" pitchFamily="2"/>
              </a:rPr>
              <a:t>square - an open area in the center of town </a:t>
            </a:r>
          </a:p>
          <a:p>
            <a:pPr marL="0" marR="0" indent="0" algn="just">
              <a:lnSpc>
                <a:spcPts val="3200"/>
              </a:lnSpc>
              <a:spcBef>
                <a:spcPts val="3455"/>
              </a:spcBef>
              <a:spcAft>
                <a:spcPts val="0"/>
              </a:spcAft>
            </a:pPr>
            <a:r>
              <a:rPr lang="en-US" sz="2750" spc="5">
                <a:solidFill>
                  <a:srgbClr val="000000"/>
                </a:solidFill>
                <a:latin typeface="Tahoma" panose="22635452340000000000" pitchFamily="2"/>
              </a:rPr>
              <a:t>statue - an image, often of a person or animal, usually </a:t>
            </a:r>
          </a:p>
          <a:p>
            <a:pPr marL="1828800" marR="0" indent="0" algn="just">
              <a:lnSpc>
                <a:spcPts val="3100"/>
              </a:lnSpc>
              <a:spcBef>
                <a:spcPts val="70"/>
              </a:spcBef>
              <a:spcAft>
                <a:spcPts val="0"/>
              </a:spcAft>
            </a:pPr>
            <a:r>
              <a:rPr lang="en-US" sz="2750" spc="10">
                <a:solidFill>
                  <a:srgbClr val="000000"/>
                </a:solidFill>
                <a:latin typeface="Tahoma" panose="22635452340000000000" pitchFamily="2"/>
              </a:rPr>
              <a:t>made of stone, metal, or wood </a:t>
            </a:r>
          </a:p>
          <a:p>
            <a:pPr marL="0" marR="0" indent="0" algn="just">
              <a:lnSpc>
                <a:spcPts val="3200"/>
              </a:lnSpc>
              <a:spcBef>
                <a:spcPts val="3460"/>
              </a:spcBef>
              <a:spcAft>
                <a:spcPts val="0"/>
              </a:spcAft>
            </a:pPr>
            <a:r>
              <a:rPr lang="en-US" sz="2750" spc="20">
                <a:solidFill>
                  <a:srgbClr val="000000"/>
                </a:solidFill>
                <a:latin typeface="Tahoma" panose="22635452340000000000" pitchFamily="2"/>
              </a:rPr>
              <a:t>weakling - a person lacking in power or strength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Placeholder 96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E0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00" name="Text Placeholder 99"/>
          <p:cNvSpPr>
            <a:spLocks noGrp="1"/>
          </p:cNvSpPr>
          <p:nvPr>
            <p:ph type="body" idx="10"/>
          </p:nvPr>
        </p:nvSpPr>
        <p:spPr>
          <a:xfrm>
            <a:off x="1402080" y="855980"/>
            <a:ext cx="6327775" cy="6648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l">
              <a:lnSpc>
                <a:spcPts val="4900"/>
              </a:lnSpc>
              <a:spcAft>
                <a:spcPts val="0"/>
              </a:spcAft>
            </a:pPr>
            <a:r>
              <a:rPr lang="en-US" sz="4300" spc="55">
                <a:solidFill>
                  <a:srgbClr val="808000"/>
                </a:solidFill>
                <a:latin typeface="Tahoma" panose="22635452340000000000" pitchFamily="2"/>
              </a:rPr>
              <a:t>Strategy Focus: Question </a:t>
            </a:r>
          </a:p>
        </p:txBody>
      </p:sp>
      <p:sp>
        <p:nvSpPr>
          <p:cNvPr id="101" name="Text Placeholder 100"/>
          <p:cNvSpPr>
            <a:spLocks noGrp="1"/>
          </p:cNvSpPr>
          <p:nvPr>
            <p:ph type="body" idx="10"/>
          </p:nvPr>
        </p:nvSpPr>
        <p:spPr>
          <a:xfrm>
            <a:off x="798830" y="1810385"/>
            <a:ext cx="7290435" cy="3883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4475" rIns="0" bIns="0" anchor="t">
            <a:normAutofit fontScale="90000"/>
          </a:bodyPr>
          <a:lstStyle/>
          <a:p>
            <a:pPr marL="0" marR="0" indent="320040" algn="l">
              <a:lnSpc>
                <a:spcPts val="3600"/>
              </a:lnSpc>
              <a:spcAft>
                <a:spcPts val="0"/>
              </a:spcAft>
              <a:buFont typeface="Symbol"/>
              <a:buChar char="·"/>
            </a:pPr>
            <a:r>
              <a:rPr lang="en-US" sz="3150" spc="20">
                <a:solidFill>
                  <a:srgbClr val="000000"/>
                </a:solidFill>
                <a:latin typeface="Tahoma" panose="22635452340000000000" pitchFamily="2"/>
              </a:rPr>
              <a:t>We</a:t>
            </a:r>
            <a:r>
              <a:rPr lang="en-US" sz="3150" spc="20">
                <a:solidFill>
                  <a:srgbClr val="800000"/>
                </a:solidFill>
                <a:latin typeface="Tahoma" panose="22635452340000000000" pitchFamily="2"/>
              </a:rPr>
              <a:t> question</a:t>
            </a:r>
            <a:r>
              <a:rPr lang="en-US" sz="3150" spc="20">
                <a:solidFill>
                  <a:srgbClr val="000000"/>
                </a:solidFill>
                <a:latin typeface="Tahoma" panose="22635452340000000000" pitchFamily="2"/>
              </a:rPr>
              <a:t> to help us understand </a:t>
            </a:r>
          </a:p>
          <a:p>
            <a:pPr marL="320040" marR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0" spc="10">
                <a:solidFill>
                  <a:srgbClr val="000000"/>
                </a:solidFill>
                <a:latin typeface="Tahoma" panose="22635452340000000000" pitchFamily="2"/>
              </a:rPr>
              <a:t>what we see and/or read. </a:t>
            </a:r>
          </a:p>
          <a:p>
            <a:pPr marL="0" marR="0" indent="320040" algn="l">
              <a:lnSpc>
                <a:spcPts val="3700"/>
              </a:lnSpc>
              <a:spcBef>
                <a:spcPts val="775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spc="20">
                <a:solidFill>
                  <a:srgbClr val="000000"/>
                </a:solidFill>
                <a:latin typeface="Tahoma" panose="22635452340000000000" pitchFamily="2"/>
              </a:rPr>
              <a:t>As you read about Barletta and the </a:t>
            </a:r>
          </a:p>
          <a:p>
            <a:pPr marL="320040" marR="0" indent="0" algn="l">
              <a:lnSpc>
                <a:spcPts val="37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3150" spc="10">
                <a:solidFill>
                  <a:srgbClr val="000000"/>
                </a:solidFill>
                <a:latin typeface="Tahoma" panose="22635452340000000000" pitchFamily="2"/>
              </a:rPr>
              <a:t>giant, think of questions about: </a:t>
            </a:r>
          </a:p>
          <a:p>
            <a:pPr marL="411480" marR="0" indent="0" algn="l">
              <a:lnSpc>
                <a:spcPts val="3200"/>
              </a:lnSpc>
              <a:spcBef>
                <a:spcPts val="685"/>
              </a:spcBef>
              <a:spcAft>
                <a:spcPts val="0"/>
              </a:spcAft>
            </a:pPr>
            <a:r>
              <a:rPr lang="en-US" sz="3000" spc="0">
                <a:solidFill>
                  <a:srgbClr val="000000"/>
                </a:solidFill>
                <a:latin typeface="Tahoma" panose="22635452340000000000" pitchFamily="2"/>
              </a:rPr>
              <a:t>– </a:t>
            </a:r>
            <a:r>
              <a:rPr lang="en-US" sz="2750" spc="0">
                <a:solidFill>
                  <a:srgbClr val="000000"/>
                </a:solidFill>
                <a:latin typeface="Tahoma" panose="22635452340000000000" pitchFamily="2"/>
              </a:rPr>
              <a:t>the town </a:t>
            </a:r>
          </a:p>
          <a:p>
            <a:pPr marL="411480" marR="0" indent="0" algn="l">
              <a:lnSpc>
                <a:spcPts val="3200"/>
              </a:lnSpc>
              <a:spcBef>
                <a:spcPts val="660"/>
              </a:spcBef>
              <a:spcAft>
                <a:spcPts val="0"/>
              </a:spcAft>
            </a:pPr>
            <a:r>
              <a:rPr lang="en-US" sz="3000" spc="10">
                <a:solidFill>
                  <a:srgbClr val="000000"/>
                </a:solidFill>
                <a:latin typeface="Tahoma" panose="22635452340000000000" pitchFamily="2"/>
              </a:rPr>
              <a:t>– </a:t>
            </a:r>
            <a:r>
              <a:rPr lang="en-US" sz="2750" spc="10">
                <a:solidFill>
                  <a:srgbClr val="000000"/>
                </a:solidFill>
                <a:latin typeface="Tahoma" panose="22635452340000000000" pitchFamily="2"/>
              </a:rPr>
              <a:t>its people </a:t>
            </a:r>
          </a:p>
          <a:p>
            <a:pPr marL="411480" marR="0" indent="0" algn="l">
              <a:lnSpc>
                <a:spcPts val="3200"/>
              </a:lnSpc>
              <a:spcBef>
                <a:spcPts val="665"/>
              </a:spcBef>
              <a:spcAft>
                <a:spcPts val="550"/>
              </a:spcAft>
            </a:pPr>
            <a:r>
              <a:rPr lang="en-US" sz="3000" spc="5">
                <a:solidFill>
                  <a:srgbClr val="000000"/>
                </a:solidFill>
                <a:latin typeface="Tahoma" panose="22635452340000000000" pitchFamily="2"/>
              </a:rPr>
              <a:t>– </a:t>
            </a:r>
            <a:r>
              <a:rPr lang="en-US" sz="2750" spc="5">
                <a:solidFill>
                  <a:srgbClr val="000000"/>
                </a:solidFill>
                <a:latin typeface="Tahoma" panose="22635452340000000000" pitchFamily="2"/>
              </a:rPr>
              <a:t>and the strange things that happen there.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Placeholder 103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E0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07" name="Text Placeholder 106"/>
          <p:cNvSpPr>
            <a:spLocks noGrp="1"/>
          </p:cNvSpPr>
          <p:nvPr>
            <p:ph type="body" idx="10"/>
          </p:nvPr>
        </p:nvSpPr>
        <p:spPr>
          <a:xfrm>
            <a:off x="3889375" y="981075"/>
            <a:ext cx="1344295" cy="3543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400" i="1" spc="-45">
                <a:solidFill>
                  <a:srgbClr val="800000"/>
                </a:solidFill>
                <a:latin typeface="Times New Roman" panose="22635452340000000000" pitchFamily="1"/>
              </a:rPr>
              <a:t>Let’s try it! 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idx="10"/>
          </p:nvPr>
        </p:nvSpPr>
        <p:spPr>
          <a:xfrm>
            <a:off x="1402080" y="1335405"/>
            <a:ext cx="6327775" cy="5664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4300" spc="55">
                <a:solidFill>
                  <a:srgbClr val="808000"/>
                </a:solidFill>
                <a:latin typeface="Tahoma" panose="22635452340000000000" pitchFamily="2"/>
              </a:rPr>
              <a:t>Strategy Focus: Question </a:t>
            </a:r>
          </a:p>
        </p:txBody>
      </p:sp>
      <p:sp>
        <p:nvSpPr>
          <p:cNvPr id="109" name="Text Placeholder 108"/>
          <p:cNvSpPr>
            <a:spLocks noGrp="1"/>
          </p:cNvSpPr>
          <p:nvPr>
            <p:ph type="body" idx="10"/>
          </p:nvPr>
        </p:nvSpPr>
        <p:spPr>
          <a:xfrm>
            <a:off x="2170430" y="2310765"/>
            <a:ext cx="4879340" cy="11728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9855" rIns="0" bIns="0" anchor="t"/>
          <a:lstStyle/>
          <a:p>
            <a:pPr marL="0" marR="0" indent="0" algn="l">
              <a:lnSpc>
                <a:spcPts val="3600"/>
              </a:lnSpc>
              <a:spcAft>
                <a:spcPts val="0"/>
              </a:spcAft>
            </a:pPr>
            <a:r>
              <a:rPr lang="en-US" sz="3150" spc="0">
                <a:solidFill>
                  <a:srgbClr val="800000"/>
                </a:solidFill>
                <a:latin typeface="Tahoma" panose="22635452340000000000" pitchFamily="2"/>
              </a:rPr>
              <a:t>Where does the Mysterious </a:t>
            </a:r>
          </a:p>
          <a:p>
            <a:pPr marL="0" marR="0" indent="0" algn="ctr">
              <a:lnSpc>
                <a:spcPts val="3500"/>
              </a:lnSpc>
              <a:spcBef>
                <a:spcPts val="865"/>
              </a:spcBef>
              <a:spcAft>
                <a:spcPts val="0"/>
              </a:spcAft>
            </a:pPr>
            <a:r>
              <a:rPr lang="en-US" sz="3150" spc="15">
                <a:solidFill>
                  <a:srgbClr val="800000"/>
                </a:solidFill>
                <a:latin typeface="Tahoma" panose="22635452340000000000" pitchFamily="2"/>
              </a:rPr>
              <a:t>Giant stand? (p 295) </a:t>
            </a:r>
          </a:p>
        </p:txBody>
      </p:sp>
      <p:sp>
        <p:nvSpPr>
          <p:cNvPr id="110" name="Text Placeholder 109"/>
          <p:cNvSpPr>
            <a:spLocks noGrp="1"/>
          </p:cNvSpPr>
          <p:nvPr>
            <p:ph type="body" idx="10"/>
          </p:nvPr>
        </p:nvSpPr>
        <p:spPr>
          <a:xfrm>
            <a:off x="4377055" y="3776345"/>
            <a:ext cx="688975" cy="367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400" spc="-120">
                <a:solidFill>
                  <a:srgbClr val="000000"/>
                </a:solidFill>
                <a:latin typeface="Tahoma" panose="22635452340000000000" pitchFamily="2"/>
              </a:rPr>
              <a:t>~or~ 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idx="10"/>
          </p:nvPr>
        </p:nvSpPr>
        <p:spPr>
          <a:xfrm>
            <a:off x="1584960" y="4215765"/>
            <a:ext cx="6343015" cy="11728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9855" rIns="0" bIns="0" anchor="t"/>
          <a:lstStyle/>
          <a:p>
            <a:pPr marL="0" marR="0" indent="0" algn="ctr">
              <a:lnSpc>
                <a:spcPts val="3600"/>
              </a:lnSpc>
              <a:spcAft>
                <a:spcPts val="0"/>
              </a:spcAft>
            </a:pPr>
            <a:r>
              <a:rPr lang="en-US" sz="3150" spc="10">
                <a:solidFill>
                  <a:srgbClr val="800000"/>
                </a:solidFill>
                <a:latin typeface="Tahoma" panose="22635452340000000000" pitchFamily="2"/>
              </a:rPr>
              <a:t>How does the Giant use an onion </a:t>
            </a:r>
          </a:p>
          <a:p>
            <a:pPr marL="0" marR="0" indent="0" algn="l">
              <a:lnSpc>
                <a:spcPts val="3600"/>
              </a:lnSpc>
              <a:spcBef>
                <a:spcPts val="865"/>
              </a:spcBef>
              <a:spcAft>
                <a:spcPts val="0"/>
              </a:spcAft>
            </a:pPr>
            <a:r>
              <a:rPr lang="en-US" sz="3150" spc="0">
                <a:solidFill>
                  <a:srgbClr val="800000"/>
                </a:solidFill>
                <a:latin typeface="Tahoma" panose="22635452340000000000" pitchFamily="2"/>
              </a:rPr>
              <a:t>to help save the town? (p 304-306)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Placeholder 113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E0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17" name="Text Placeholder 116"/>
          <p:cNvSpPr>
            <a:spLocks noGrp="1"/>
          </p:cNvSpPr>
          <p:nvPr>
            <p:ph type="body" idx="10"/>
          </p:nvPr>
        </p:nvSpPr>
        <p:spPr>
          <a:xfrm>
            <a:off x="570230" y="1038860"/>
            <a:ext cx="7766050" cy="2536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502920" algn="just">
              <a:lnSpc>
                <a:spcPts val="3700"/>
              </a:lnSpc>
              <a:spcAft>
                <a:spcPts val="0"/>
              </a:spcAft>
              <a:buFont typeface="Tahoma"/>
              <a:buAutoNum type="arabicPeriod"/>
            </a:pPr>
            <a:r>
              <a:rPr lang="en-US" sz="3150" spc="20">
                <a:solidFill>
                  <a:srgbClr val="000000"/>
                </a:solidFill>
                <a:latin typeface="Tahoma" panose="22635452340000000000" pitchFamily="2"/>
              </a:rPr>
              <a:t>When all the townspeople get ready to </a:t>
            </a:r>
          </a:p>
          <a:p>
            <a:pPr marL="502920" marR="0" indent="0" algn="just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0" spc="15">
                <a:solidFill>
                  <a:srgbClr val="000000"/>
                </a:solidFill>
                <a:latin typeface="Tahoma" panose="22635452340000000000" pitchFamily="2"/>
              </a:rPr>
              <a:t>run from Barletta, why is Zia Concetta </a:t>
            </a:r>
          </a:p>
          <a:p>
            <a:pPr marL="502920" marR="0" indent="0" algn="just">
              <a:lnSpc>
                <a:spcPts val="3100"/>
              </a:lnSpc>
              <a:spcBef>
                <a:spcPts val="580"/>
              </a:spcBef>
              <a:spcAft>
                <a:spcPts val="0"/>
              </a:spcAft>
            </a:pPr>
            <a:r>
              <a:rPr lang="en-US" sz="3150" spc="20">
                <a:solidFill>
                  <a:srgbClr val="000000"/>
                </a:solidFill>
                <a:latin typeface="Tahoma" panose="22635452340000000000" pitchFamily="2"/>
              </a:rPr>
              <a:t>the only one who doesn’t panic? </a:t>
            </a:r>
          </a:p>
          <a:p>
            <a:pPr marL="0" marR="0" indent="502920" algn="just">
              <a:lnSpc>
                <a:spcPts val="3700"/>
              </a:lnSpc>
              <a:spcBef>
                <a:spcPts val="765"/>
              </a:spcBef>
              <a:spcAft>
                <a:spcPts val="0"/>
              </a:spcAft>
              <a:buFont typeface="Tahoma"/>
              <a:buAutoNum type="arabicPeriod"/>
            </a:pPr>
            <a:r>
              <a:rPr lang="en-US" sz="3150" spc="25">
                <a:solidFill>
                  <a:srgbClr val="000000"/>
                </a:solidFill>
                <a:latin typeface="Tahoma" panose="22635452340000000000" pitchFamily="2"/>
              </a:rPr>
              <a:t>Why do you think the Mysterious Giant </a:t>
            </a:r>
          </a:p>
          <a:p>
            <a:pPr marL="502920" marR="0" indent="0" algn="just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0" spc="0">
                <a:solidFill>
                  <a:srgbClr val="000000"/>
                </a:solidFill>
                <a:latin typeface="Tahoma" panose="22635452340000000000" pitchFamily="2"/>
              </a:rPr>
              <a:t>decides to help Zia Concetta and the the </a:t>
            </a:r>
          </a:p>
        </p:txBody>
      </p:sp>
      <p:sp>
        <p:nvSpPr>
          <p:cNvPr id="118" name="Text Placeholder 117"/>
          <p:cNvSpPr>
            <a:spLocks noGrp="1"/>
          </p:cNvSpPr>
          <p:nvPr>
            <p:ph type="body" idx="10"/>
          </p:nvPr>
        </p:nvSpPr>
        <p:spPr>
          <a:xfrm>
            <a:off x="1066800" y="3575050"/>
            <a:ext cx="1069975" cy="673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3700"/>
              </a:lnSpc>
              <a:spcAft>
                <a:spcPts val="0"/>
              </a:spcAft>
            </a:pPr>
            <a:r>
              <a:rPr lang="en-US" sz="3150" spc="-75">
                <a:solidFill>
                  <a:srgbClr val="000000"/>
                </a:solidFill>
                <a:latin typeface="Tahoma" panose="22635452340000000000" pitchFamily="2"/>
              </a:rPr>
              <a:t>town? </a:t>
            </a:r>
          </a:p>
        </p:txBody>
      </p:sp>
      <p:sp>
        <p:nvSpPr>
          <p:cNvPr id="119" name="Text Placeholder 118"/>
          <p:cNvSpPr>
            <a:spLocks noGrp="1"/>
          </p:cNvSpPr>
          <p:nvPr>
            <p:ph type="body" idx="10"/>
          </p:nvPr>
        </p:nvSpPr>
        <p:spPr>
          <a:xfrm>
            <a:off x="567055" y="4248785"/>
            <a:ext cx="7976235" cy="1956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502920" algn="just">
              <a:lnSpc>
                <a:spcPts val="3700"/>
              </a:lnSpc>
              <a:spcAft>
                <a:spcPts val="0"/>
              </a:spcAft>
              <a:buFont typeface="Tahoma"/>
              <a:buAutoNum type="arabicPeriod"/>
            </a:pPr>
            <a:r>
              <a:rPr lang="en-US" sz="3150" spc="20">
                <a:solidFill>
                  <a:srgbClr val="000000"/>
                </a:solidFill>
                <a:latin typeface="Tahoma" panose="22635452340000000000" pitchFamily="2"/>
              </a:rPr>
              <a:t>Why does Zia Concetta ask the </a:t>
            </a:r>
          </a:p>
          <a:p>
            <a:pPr marL="502920" marR="0" indent="0" algn="just">
              <a:lnSpc>
                <a:spcPts val="37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3150" spc="20">
                <a:solidFill>
                  <a:srgbClr val="000000"/>
                </a:solidFill>
                <a:latin typeface="Tahoma" panose="22635452340000000000" pitchFamily="2"/>
              </a:rPr>
              <a:t>townspeople to stay out of sight? </a:t>
            </a:r>
          </a:p>
          <a:p>
            <a:pPr marL="502920" marR="0" indent="0" algn="just">
              <a:lnSpc>
                <a:spcPts val="3100"/>
              </a:lnSpc>
              <a:spcBef>
                <a:spcPts val="1320"/>
              </a:spcBef>
              <a:spcAft>
                <a:spcPts val="0"/>
              </a:spcAft>
            </a:pPr>
            <a:r>
              <a:rPr lang="en-US" sz="3150" spc="5">
                <a:solidFill>
                  <a:srgbClr val="000000"/>
                </a:solidFill>
                <a:latin typeface="Tahoma" panose="22635452340000000000" pitchFamily="2"/>
              </a:rPr>
              <a:t>What might have happened if they hadn’t </a:t>
            </a:r>
          </a:p>
          <a:p>
            <a:pPr marL="502920" marR="0" indent="0" algn="just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0" spc="15">
                <a:solidFill>
                  <a:srgbClr val="000000"/>
                </a:solidFill>
                <a:latin typeface="Tahoma" panose="22635452340000000000" pitchFamily="2"/>
              </a:rPr>
              <a:t>followed her orders?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 Placeholder 121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E0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25" name="Text Placeholder 124"/>
          <p:cNvSpPr>
            <a:spLocks noGrp="1"/>
          </p:cNvSpPr>
          <p:nvPr>
            <p:ph type="body" idx="10"/>
          </p:nvPr>
        </p:nvSpPr>
        <p:spPr>
          <a:xfrm>
            <a:off x="554990" y="886460"/>
            <a:ext cx="7735570" cy="979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548640" algn="l">
              <a:lnSpc>
                <a:spcPts val="3600"/>
              </a:lnSpc>
              <a:spcAft>
                <a:spcPts val="0"/>
              </a:spcAft>
              <a:buFont typeface="Tahoma"/>
              <a:buAutoNum type="arabicPeriod" startAt="4"/>
            </a:pPr>
            <a:r>
              <a:rPr lang="en-US" sz="3150" spc="0">
                <a:solidFill>
                  <a:srgbClr val="000000"/>
                </a:solidFill>
                <a:latin typeface="Tahoma" panose="22635452340000000000" pitchFamily="2"/>
              </a:rPr>
              <a:t>Why is it better for the Giant to trick the </a:t>
            </a:r>
          </a:p>
          <a:p>
            <a:pPr marL="548640" marR="0" indent="0" algn="l">
              <a:lnSpc>
                <a:spcPts val="3600"/>
              </a:lnSpc>
              <a:spcBef>
                <a:spcPts val="95"/>
              </a:spcBef>
              <a:spcAft>
                <a:spcPts val="20"/>
              </a:spcAft>
            </a:pPr>
            <a:r>
              <a:rPr lang="en-US" sz="3150" spc="10">
                <a:solidFill>
                  <a:srgbClr val="000000"/>
                </a:solidFill>
                <a:latin typeface="Tahoma" panose="22635452340000000000" pitchFamily="2"/>
              </a:rPr>
              <a:t>soldiers rather than to fight them? </a:t>
            </a:r>
          </a:p>
        </p:txBody>
      </p:sp>
      <p:sp>
        <p:nvSpPr>
          <p:cNvPr id="126" name="Text Placeholder 125"/>
          <p:cNvSpPr>
            <a:spLocks noGrp="1"/>
          </p:cNvSpPr>
          <p:nvPr>
            <p:ph type="body" idx="10"/>
          </p:nvPr>
        </p:nvSpPr>
        <p:spPr>
          <a:xfrm>
            <a:off x="572770" y="2544445"/>
            <a:ext cx="8196580" cy="975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548640" algn="l">
              <a:lnSpc>
                <a:spcPts val="3600"/>
              </a:lnSpc>
              <a:spcAft>
                <a:spcPts val="0"/>
              </a:spcAft>
              <a:buFont typeface="Tahoma"/>
              <a:buAutoNum type="arabicPeriod"/>
            </a:pPr>
            <a:r>
              <a:rPr lang="en-US" sz="3150" spc="-5">
                <a:solidFill>
                  <a:srgbClr val="000000"/>
                </a:solidFill>
                <a:latin typeface="Tahoma" panose="22635452340000000000" pitchFamily="2"/>
              </a:rPr>
              <a:t>If the Mysterious Giant came to your town, </a:t>
            </a:r>
          </a:p>
          <a:p>
            <a:pPr marL="548640" marR="0" indent="0" algn="l">
              <a:lnSpc>
                <a:spcPts val="3600"/>
              </a:lnSpc>
              <a:spcBef>
                <a:spcPts val="95"/>
              </a:spcBef>
              <a:spcAft>
                <a:spcPts val="20"/>
              </a:spcAft>
            </a:pPr>
            <a:r>
              <a:rPr lang="en-US" sz="3150" spc="10">
                <a:solidFill>
                  <a:srgbClr val="000000"/>
                </a:solidFill>
                <a:latin typeface="Tahoma" panose="22635452340000000000" pitchFamily="2"/>
              </a:rPr>
              <a:t>what could he help the people do? </a:t>
            </a:r>
          </a:p>
        </p:txBody>
      </p:sp>
      <p:sp>
        <p:nvSpPr>
          <p:cNvPr id="127" name="Text Placeholder 126"/>
          <p:cNvSpPr>
            <a:spLocks noGrp="1"/>
          </p:cNvSpPr>
          <p:nvPr>
            <p:ph type="body" idx="10"/>
          </p:nvPr>
        </p:nvSpPr>
        <p:spPr>
          <a:xfrm>
            <a:off x="563880" y="4202430"/>
            <a:ext cx="7900670" cy="146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502920" algn="l">
              <a:lnSpc>
                <a:spcPts val="3600"/>
              </a:lnSpc>
              <a:spcAft>
                <a:spcPts val="0"/>
              </a:spcAft>
              <a:buFont typeface="Tahoma"/>
              <a:buAutoNum type="arabicPeriod"/>
            </a:pPr>
            <a:r>
              <a:rPr lang="en-US" sz="3150" spc="5">
                <a:solidFill>
                  <a:srgbClr val="000000"/>
                </a:solidFill>
                <a:latin typeface="Tahoma" panose="22635452340000000000" pitchFamily="2"/>
              </a:rPr>
              <a:t>Suppose the Big Cheese from Mousopolis </a:t>
            </a:r>
          </a:p>
          <a:p>
            <a:pPr marL="548640" marR="0" indent="0" algn="l">
              <a:lnSpc>
                <a:spcPts val="3600"/>
              </a:lnSpc>
              <a:spcBef>
                <a:spcPts val="75"/>
              </a:spcBef>
              <a:spcAft>
                <a:spcPts val="0"/>
              </a:spcAft>
            </a:pPr>
            <a:r>
              <a:rPr lang="en-US" sz="3150" spc="40">
                <a:solidFill>
                  <a:srgbClr val="000000"/>
                </a:solidFill>
                <a:latin typeface="Tahoma" panose="22635452340000000000" pitchFamily="2"/>
              </a:rPr>
              <a:t>were in charge of saving Barletta. What </a:t>
            </a:r>
          </a:p>
          <a:p>
            <a:pPr marL="548640" marR="0" indent="0" algn="l">
              <a:lnSpc>
                <a:spcPts val="3600"/>
              </a:lnSpc>
              <a:spcBef>
                <a:spcPts val="75"/>
              </a:spcBef>
              <a:spcAft>
                <a:spcPts val="25"/>
              </a:spcAft>
            </a:pPr>
            <a:r>
              <a:rPr lang="en-US" sz="3150" spc="10">
                <a:solidFill>
                  <a:srgbClr val="000000"/>
                </a:solidFill>
                <a:latin typeface="Tahoma" panose="22635452340000000000" pitchFamily="2"/>
              </a:rPr>
              <a:t>might his plan have been?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E0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2362200" y="855980"/>
            <a:ext cx="4428490" cy="659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900"/>
              </a:lnSpc>
              <a:spcAft>
                <a:spcPts val="0"/>
              </a:spcAft>
            </a:pPr>
            <a:r>
              <a:rPr lang="en-US" sz="4300" b="1" spc="75">
                <a:solidFill>
                  <a:srgbClr val="000000"/>
                </a:solidFill>
                <a:latin typeface="Tahoma" panose="22635452340000000000" pitchFamily="2"/>
              </a:rPr>
              <a:t>Genre: Folktale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951230" y="1804035"/>
            <a:ext cx="7232650" cy="4322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0825" rIns="0" bIns="0" anchor="t"/>
          <a:lstStyle/>
          <a:p>
            <a:pPr marL="0" marR="0" indent="320040" algn="just">
              <a:lnSpc>
                <a:spcPts val="3600"/>
              </a:lnSpc>
              <a:spcAft>
                <a:spcPts val="0"/>
              </a:spcAft>
              <a:buFont typeface="Symbol"/>
              <a:buChar char="·"/>
            </a:pPr>
            <a:r>
              <a:rPr lang="en-US" sz="3150" spc="10">
                <a:solidFill>
                  <a:srgbClr val="000000"/>
                </a:solidFill>
                <a:latin typeface="Tahoma" panose="22635452340000000000" pitchFamily="2"/>
              </a:rPr>
              <a:t>A </a:t>
            </a:r>
            <a:r>
              <a:rPr lang="en-US" sz="3150" b="1" spc="10">
                <a:solidFill>
                  <a:srgbClr val="000000"/>
                </a:solidFill>
                <a:latin typeface="Tahoma" panose="22635452340000000000" pitchFamily="2"/>
              </a:rPr>
              <a:t>folktale </a:t>
            </a:r>
            <a:r>
              <a:rPr lang="en-US" sz="3150" spc="10">
                <a:solidFill>
                  <a:srgbClr val="000000"/>
                </a:solidFill>
                <a:latin typeface="Tahoma" panose="22635452340000000000" pitchFamily="2"/>
              </a:rPr>
              <a:t>is a type of</a:t>
            </a:r>
            <a:r>
              <a:rPr lang="en-US" sz="3150" spc="10">
                <a:solidFill>
                  <a:srgbClr val="800000"/>
                </a:solidFill>
                <a:latin typeface="Tahoma" panose="22635452340000000000" pitchFamily="2"/>
              </a:rPr>
              <a:t> incredible</a:t>
            </a:r>
            <a:r>
              <a:rPr lang="en-US" sz="3150" spc="10">
                <a:solidFill>
                  <a:srgbClr val="000000"/>
                </a:solidFill>
                <a:latin typeface="Tahoma" panose="22635452340000000000" pitchFamily="2"/>
              </a:rPr>
              <a:t> story </a:t>
            </a:r>
          </a:p>
          <a:p>
            <a:pPr marL="365760" marR="0" indent="0" algn="just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0" spc="10">
                <a:solidFill>
                  <a:srgbClr val="000000"/>
                </a:solidFill>
                <a:latin typeface="Tahoma" panose="22635452340000000000" pitchFamily="2"/>
              </a:rPr>
              <a:t>that traditionally was passed down </a:t>
            </a:r>
          </a:p>
          <a:p>
            <a:pPr marL="365760" marR="0" indent="0" algn="just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0" spc="0">
                <a:solidFill>
                  <a:srgbClr val="000000"/>
                </a:solidFill>
                <a:latin typeface="Tahoma" panose="22635452340000000000" pitchFamily="2"/>
              </a:rPr>
              <a:t>orally, not written down. </a:t>
            </a:r>
          </a:p>
          <a:p>
            <a:pPr marL="0" marR="0" indent="320040" algn="just">
              <a:lnSpc>
                <a:spcPts val="3700"/>
              </a:lnSpc>
              <a:spcBef>
                <a:spcPts val="790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spc="25">
                <a:solidFill>
                  <a:srgbClr val="000000"/>
                </a:solidFill>
                <a:latin typeface="Tahoma" panose="22635452340000000000" pitchFamily="2"/>
              </a:rPr>
              <a:t>Something that is</a:t>
            </a:r>
            <a:r>
              <a:rPr lang="en-US" sz="3150" spc="25">
                <a:solidFill>
                  <a:srgbClr val="800000"/>
                </a:solidFill>
                <a:latin typeface="Tahoma" panose="22635452340000000000" pitchFamily="2"/>
              </a:rPr>
              <a:t> incredible</a:t>
            </a:r>
            <a:r>
              <a:rPr lang="en-US" sz="3150" spc="25">
                <a:solidFill>
                  <a:srgbClr val="000000"/>
                </a:solidFill>
                <a:latin typeface="Tahoma" panose="22635452340000000000" pitchFamily="2"/>
              </a:rPr>
              <a:t> is </a:t>
            </a:r>
          </a:p>
          <a:p>
            <a:pPr marL="365760" marR="0" indent="0" algn="just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0" spc="15">
                <a:solidFill>
                  <a:srgbClr val="000000"/>
                </a:solidFill>
                <a:latin typeface="Tahoma" panose="22635452340000000000" pitchFamily="2"/>
              </a:rPr>
              <a:t>amazing, unbelievable, or not likely to </a:t>
            </a:r>
          </a:p>
          <a:p>
            <a:pPr marL="365760" marR="0" indent="0" algn="just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0" spc="-50">
                <a:solidFill>
                  <a:srgbClr val="000000"/>
                </a:solidFill>
                <a:latin typeface="Tahoma" panose="22635452340000000000" pitchFamily="2"/>
              </a:rPr>
              <a:t>happen. </a:t>
            </a:r>
          </a:p>
          <a:p>
            <a:pPr marL="0" marR="0" indent="320040" algn="just">
              <a:lnSpc>
                <a:spcPts val="3700"/>
              </a:lnSpc>
              <a:spcBef>
                <a:spcPts val="765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spc="20">
                <a:solidFill>
                  <a:srgbClr val="000000"/>
                </a:solidFill>
                <a:latin typeface="Tahoma" panose="22635452340000000000" pitchFamily="2"/>
              </a:rPr>
              <a:t>This story is from an old oral tradition </a:t>
            </a:r>
          </a:p>
          <a:p>
            <a:pPr marL="365760" marR="0" indent="0" algn="just">
              <a:lnSpc>
                <a:spcPts val="3700"/>
              </a:lnSpc>
              <a:spcBef>
                <a:spcPts val="0"/>
              </a:spcBef>
              <a:spcAft>
                <a:spcPts val="25"/>
              </a:spcAft>
            </a:pPr>
            <a:r>
              <a:rPr lang="en-US" sz="3150" spc="0">
                <a:solidFill>
                  <a:srgbClr val="000000"/>
                </a:solidFill>
                <a:latin typeface="Tahoma" panose="22635452340000000000" pitchFamily="2"/>
              </a:rPr>
              <a:t>adapted by the author.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1DFD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819785" y="246380"/>
            <a:ext cx="7629525" cy="659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l">
              <a:lnSpc>
                <a:spcPts val="4900"/>
              </a:lnSpc>
              <a:spcAft>
                <a:spcPts val="0"/>
              </a:spcAft>
            </a:pPr>
            <a:r>
              <a:rPr lang="en-US" sz="4300" spc="5">
                <a:solidFill>
                  <a:srgbClr val="000000"/>
                </a:solidFill>
                <a:latin typeface="Tahoma" panose="22635452340000000000" pitchFamily="2"/>
              </a:rPr>
              <a:t>Meet the Author and Illustrator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433070" y="1191895"/>
            <a:ext cx="6644640" cy="5485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2800"/>
              </a:lnSpc>
              <a:spcAft>
                <a:spcPts val="0"/>
              </a:spcAft>
            </a:pPr>
            <a:r>
              <a:rPr lang="en-US" sz="2350" spc="20">
                <a:solidFill>
                  <a:srgbClr val="000000"/>
                </a:solidFill>
                <a:latin typeface="Tahoma" panose="22635452340000000000" pitchFamily="2"/>
              </a:rPr>
              <a:t>By the age of four, Tomie dePaola knew what he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35">
                <a:solidFill>
                  <a:srgbClr val="000000"/>
                </a:solidFill>
                <a:latin typeface="Tahoma" panose="22635452340000000000" pitchFamily="2"/>
              </a:rPr>
              <a:t>wanted to be when he grew up: an artist and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20">
                <a:solidFill>
                  <a:srgbClr val="000000"/>
                </a:solidFill>
                <a:latin typeface="Tahoma" panose="22635452340000000000" pitchFamily="2"/>
              </a:rPr>
              <a:t>writer. (He also wanted to be a singer and tap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35">
                <a:solidFill>
                  <a:srgbClr val="000000"/>
                </a:solidFill>
                <a:latin typeface="Tahoma" panose="22635452340000000000" pitchFamily="2"/>
              </a:rPr>
              <a:t>dancer!) His parents bought his art supplies and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20">
                <a:solidFill>
                  <a:srgbClr val="000000"/>
                </a:solidFill>
                <a:latin typeface="Tahoma" panose="22635452340000000000" pitchFamily="2"/>
              </a:rPr>
              <a:t>let him work in a special space in the attic. Now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20">
                <a:solidFill>
                  <a:srgbClr val="000000"/>
                </a:solidFill>
                <a:latin typeface="Tahoma" panose="22635452340000000000" pitchFamily="2"/>
              </a:rPr>
              <a:t>Tomie dePaola works in a very old barn at his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35">
                <a:solidFill>
                  <a:srgbClr val="000000"/>
                </a:solidFill>
                <a:latin typeface="Tahoma" panose="22635452340000000000" pitchFamily="2"/>
              </a:rPr>
              <a:t>home in New Hampshire. At different times,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20">
                <a:solidFill>
                  <a:srgbClr val="000000"/>
                </a:solidFill>
                <a:latin typeface="Tahoma" panose="22635452340000000000" pitchFamily="2"/>
              </a:rPr>
              <a:t>Tomie dePaola has designed posters, greeting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20">
                <a:solidFill>
                  <a:srgbClr val="000000"/>
                </a:solidFill>
                <a:latin typeface="Tahoma" panose="22635452340000000000" pitchFamily="2"/>
              </a:rPr>
              <a:t>cards, and stage sets. He painted church murals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30">
                <a:solidFill>
                  <a:srgbClr val="000000"/>
                </a:solidFill>
                <a:latin typeface="Tahoma" panose="22635452340000000000" pitchFamily="2"/>
              </a:rPr>
              <a:t>and taught art, too. Now, though, he writes and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5">
                <a:solidFill>
                  <a:srgbClr val="000000"/>
                </a:solidFill>
                <a:latin typeface="Tahoma" panose="22635452340000000000" pitchFamily="2"/>
              </a:rPr>
              <a:t>illustrates children's books and paints pictures for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20">
                <a:solidFill>
                  <a:srgbClr val="000000"/>
                </a:solidFill>
                <a:latin typeface="Tahoma" panose="22635452340000000000" pitchFamily="2"/>
              </a:rPr>
              <a:t>galleries. His dream, he says, is that at least one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35">
                <a:solidFill>
                  <a:srgbClr val="000000"/>
                </a:solidFill>
                <a:latin typeface="Tahoma" panose="22635452340000000000" pitchFamily="2"/>
              </a:rPr>
              <a:t>of his books or pictures "will touch the heart of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20">
                <a:solidFill>
                  <a:srgbClr val="000000"/>
                </a:solidFill>
                <a:latin typeface="Tahoma" panose="22635452340000000000" pitchFamily="2"/>
              </a:rPr>
              <a:t>some individual child and change that child's life </a:t>
            </a:r>
          </a:p>
          <a:p>
            <a:pPr marL="0" marR="0" indent="0" algn="just">
              <a:lnSpc>
                <a:spcPts val="2300"/>
              </a:lnSpc>
              <a:spcBef>
                <a:spcPts val="445"/>
              </a:spcBef>
              <a:spcAft>
                <a:spcPts val="0"/>
              </a:spcAft>
            </a:pPr>
            <a:r>
              <a:rPr lang="en-US" sz="2400" spc="-5">
                <a:solidFill>
                  <a:srgbClr val="000000"/>
                </a:solidFill>
                <a:latin typeface="Tahoma" panose="22635452340000000000" pitchFamily="2"/>
              </a:rPr>
              <a:t>for the better.“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E0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3422650" y="932180"/>
            <a:ext cx="2319655" cy="6616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l">
              <a:lnSpc>
                <a:spcPts val="4900"/>
              </a:lnSpc>
              <a:spcAft>
                <a:spcPts val="0"/>
              </a:spcAft>
            </a:pPr>
            <a:r>
              <a:rPr lang="en-US" sz="4300" spc="-45">
                <a:solidFill>
                  <a:srgbClr val="000000"/>
                </a:solidFill>
                <a:latin typeface="Tahoma" panose="22635452340000000000" pitchFamily="2"/>
              </a:rPr>
              <a:t>Summary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1118870" y="2025650"/>
            <a:ext cx="7220585" cy="2930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3700"/>
              </a:lnSpc>
              <a:spcAft>
                <a:spcPts val="0"/>
              </a:spcAft>
            </a:pPr>
            <a:r>
              <a:rPr lang="en-US" sz="3150" spc="20">
                <a:solidFill>
                  <a:srgbClr val="000000"/>
                </a:solidFill>
                <a:latin typeface="Tahoma" panose="22635452340000000000" pitchFamily="2"/>
              </a:rPr>
              <a:t>The town of Barletta faces destruction </a:t>
            </a:r>
          </a:p>
          <a:p>
            <a:pPr marL="0" marR="0" indent="0" algn="just">
              <a:lnSpc>
                <a:spcPts val="3100"/>
              </a:lnSpc>
              <a:spcBef>
                <a:spcPts val="590"/>
              </a:spcBef>
              <a:spcAft>
                <a:spcPts val="0"/>
              </a:spcAft>
            </a:pPr>
            <a:r>
              <a:rPr lang="en-US" sz="3150" spc="20">
                <a:solidFill>
                  <a:srgbClr val="000000"/>
                </a:solidFill>
                <a:latin typeface="Tahoma" panose="22635452340000000000" pitchFamily="2"/>
              </a:rPr>
              <a:t>until Zia Concetta asks the town’s giant </a:t>
            </a:r>
          </a:p>
          <a:p>
            <a:pPr marL="0" marR="0" indent="0" algn="just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0" spc="25">
                <a:solidFill>
                  <a:srgbClr val="000000"/>
                </a:solidFill>
                <a:latin typeface="Tahoma" panose="22635452340000000000" pitchFamily="2"/>
              </a:rPr>
              <a:t>statue for help. With a clever idea, help </a:t>
            </a:r>
          </a:p>
          <a:p>
            <a:pPr marL="0" marR="0" indent="0" algn="just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0" spc="20">
                <a:solidFill>
                  <a:srgbClr val="000000"/>
                </a:solidFill>
                <a:latin typeface="Tahoma" panose="22635452340000000000" pitchFamily="2"/>
              </a:rPr>
              <a:t>from the townspeople, and an onion, </a:t>
            </a:r>
          </a:p>
          <a:p>
            <a:pPr marL="0" marR="0" indent="0" algn="just">
              <a:lnSpc>
                <a:spcPts val="37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3150" spc="20">
                <a:solidFill>
                  <a:srgbClr val="000000"/>
                </a:solidFill>
                <a:latin typeface="Tahoma" panose="22635452340000000000" pitchFamily="2"/>
              </a:rPr>
              <a:t>the giant outwits the army and restores </a:t>
            </a:r>
          </a:p>
          <a:p>
            <a:pPr marL="0" marR="0" indent="0" algn="just">
              <a:lnSpc>
                <a:spcPts val="37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3150" spc="-40">
                <a:solidFill>
                  <a:srgbClr val="000000"/>
                </a:solidFill>
                <a:latin typeface="Tahoma" panose="22635452340000000000" pitchFamily="2"/>
              </a:rPr>
              <a:t>peace.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365760" y="0"/>
            <a:ext cx="8497570" cy="6211570"/>
          </a:xfrm>
          <a:prstGeom prst="rect">
            <a:avLst/>
          </a:prstGeom>
          <a:solidFill>
            <a:srgbClr val="E1E1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1624330" y="855980"/>
            <a:ext cx="5904230" cy="6648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l">
              <a:lnSpc>
                <a:spcPts val="4900"/>
              </a:lnSpc>
              <a:spcAft>
                <a:spcPts val="0"/>
              </a:spcAft>
            </a:pPr>
            <a:r>
              <a:rPr lang="en-US" sz="4300" spc="-10">
                <a:solidFill>
                  <a:srgbClr val="000000"/>
                </a:solidFill>
                <a:latin typeface="Tahoma" panose="22635452340000000000" pitchFamily="2"/>
              </a:rPr>
              <a:t>Background Information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1124585" y="2026920"/>
            <a:ext cx="7211695" cy="1466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3150" spc="35">
                <a:solidFill>
                  <a:srgbClr val="000000"/>
                </a:solidFill>
                <a:latin typeface="Tahoma" panose="22635452340000000000" pitchFamily="2"/>
              </a:rPr>
              <a:t>Barletta is a city in Italy. The statue in </a:t>
            </a:r>
          </a:p>
          <a:p>
            <a:pPr marL="0" marR="0" indent="0" algn="l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0" spc="5">
                <a:solidFill>
                  <a:srgbClr val="000000"/>
                </a:solidFill>
                <a:latin typeface="Tahoma" panose="22635452340000000000" pitchFamily="2"/>
              </a:rPr>
              <a:t>the story is a real statue that still stands </a:t>
            </a:r>
          </a:p>
          <a:p>
            <a:pPr marL="0" marR="0" indent="0" algn="l">
              <a:lnSpc>
                <a:spcPts val="37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3150" spc="0">
                <a:solidFill>
                  <a:srgbClr val="000000"/>
                </a:solidFill>
                <a:latin typeface="Tahoma" panose="22635452340000000000" pitchFamily="2"/>
              </a:rPr>
              <a:t>there today.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722630" y="722630"/>
            <a:ext cx="7851140" cy="5488940"/>
          </a:xfrm>
          <a:prstGeom prst="rect">
            <a:avLst/>
          </a:prstGeom>
          <a:solidFill>
            <a:srgbClr val="E0DFD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2719070" y="855980"/>
            <a:ext cx="3745865" cy="6616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l">
              <a:lnSpc>
                <a:spcPts val="4800"/>
              </a:lnSpc>
              <a:spcAft>
                <a:spcPts val="0"/>
              </a:spcAft>
            </a:pPr>
            <a:r>
              <a:rPr lang="en-US" sz="4300" spc="-30">
                <a:solidFill>
                  <a:srgbClr val="000000"/>
                </a:solidFill>
                <a:latin typeface="Tahoma" panose="22635452340000000000" pitchFamily="2"/>
              </a:rPr>
              <a:t>Key Vocabulary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5066030" y="1746250"/>
            <a:ext cx="2264410" cy="3734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2880" rIns="0" bIns="0" anchor="t"/>
          <a:lstStyle/>
          <a:p>
            <a:pPr marL="0" marR="0" indent="365760" algn="just">
              <a:lnSpc>
                <a:spcPts val="4100"/>
              </a:lnSpc>
              <a:spcAft>
                <a:spcPts val="0"/>
              </a:spcAft>
              <a:buFont typeface="Symbol"/>
              <a:buChar char="·"/>
            </a:pPr>
            <a:r>
              <a:rPr lang="en-US" sz="3150" spc="-30">
                <a:solidFill>
                  <a:srgbClr val="000000"/>
                </a:solidFill>
                <a:latin typeface="Tahoma" panose="22635452340000000000" pitchFamily="2"/>
              </a:rPr>
              <a:t>giant </a:t>
            </a:r>
          </a:p>
          <a:p>
            <a:pPr marL="0" marR="0" indent="365760" algn="just">
              <a:lnSpc>
                <a:spcPts val="3600"/>
              </a:lnSpc>
              <a:spcBef>
                <a:spcPts val="630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spc="-75">
                <a:solidFill>
                  <a:srgbClr val="000000"/>
                </a:solidFill>
                <a:latin typeface="Tahoma" panose="22635452340000000000" pitchFamily="2"/>
              </a:rPr>
              <a:t>mysterious </a:t>
            </a:r>
          </a:p>
          <a:p>
            <a:pPr marL="0" marR="0" indent="365760" algn="just">
              <a:lnSpc>
                <a:spcPts val="3600"/>
              </a:lnSpc>
              <a:spcBef>
                <a:spcPts val="845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spc="-30">
                <a:solidFill>
                  <a:srgbClr val="000000"/>
                </a:solidFill>
                <a:latin typeface="Tahoma" panose="22635452340000000000" pitchFamily="2"/>
              </a:rPr>
              <a:t>pedestal </a:t>
            </a:r>
          </a:p>
          <a:p>
            <a:pPr marL="0" marR="0" indent="365760" algn="just">
              <a:lnSpc>
                <a:spcPts val="3600"/>
              </a:lnSpc>
              <a:spcBef>
                <a:spcPts val="840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spc="-30">
                <a:solidFill>
                  <a:srgbClr val="000000"/>
                </a:solidFill>
                <a:latin typeface="Tahoma" panose="22635452340000000000" pitchFamily="2"/>
              </a:rPr>
              <a:t>square </a:t>
            </a:r>
          </a:p>
          <a:p>
            <a:pPr marL="0" marR="0" indent="365760" algn="just">
              <a:lnSpc>
                <a:spcPts val="3600"/>
              </a:lnSpc>
              <a:spcBef>
                <a:spcPts val="845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spc="-35">
                <a:solidFill>
                  <a:srgbClr val="000000"/>
                </a:solidFill>
                <a:latin typeface="Tahoma" panose="22635452340000000000" pitchFamily="2"/>
              </a:rPr>
              <a:t>statue </a:t>
            </a:r>
          </a:p>
          <a:p>
            <a:pPr marL="0" marR="0" indent="365760" algn="just">
              <a:lnSpc>
                <a:spcPts val="4100"/>
              </a:lnSpc>
              <a:spcBef>
                <a:spcPts val="590"/>
              </a:spcBef>
              <a:spcAft>
                <a:spcPts val="665"/>
              </a:spcAft>
              <a:buFont typeface="Symbol"/>
              <a:buChar char="·"/>
            </a:pPr>
            <a:r>
              <a:rPr lang="en-US" sz="3150" spc="-30">
                <a:solidFill>
                  <a:srgbClr val="000000"/>
                </a:solidFill>
                <a:latin typeface="Tahoma" panose="22635452340000000000" pitchFamily="2"/>
              </a:rPr>
              <a:t>weakling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311150" y="0"/>
            <a:ext cx="8607425" cy="6858000"/>
          </a:xfrm>
          <a:prstGeom prst="rect">
            <a:avLst/>
          </a:prstGeom>
          <a:solidFill>
            <a:srgbClr val="E1E0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2066290" y="1103630"/>
            <a:ext cx="1987550" cy="10877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l">
              <a:lnSpc>
                <a:spcPts val="8000"/>
              </a:lnSpc>
              <a:spcAft>
                <a:spcPts val="0"/>
              </a:spcAft>
            </a:pPr>
            <a:r>
              <a:rPr lang="en-US" sz="7050" spc="-90">
                <a:solidFill>
                  <a:srgbClr val="000000"/>
                </a:solidFill>
                <a:latin typeface="Tahoma" panose="22635452340000000000" pitchFamily="2"/>
              </a:rPr>
              <a:t>giant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1124585" y="4467860"/>
            <a:ext cx="4182110" cy="14598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68580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3150" spc="5">
                <a:solidFill>
                  <a:srgbClr val="000000"/>
                </a:solidFill>
                <a:latin typeface="Tahoma" panose="22635452340000000000" pitchFamily="2"/>
              </a:rPr>
              <a:t>a huge, strong, </a:t>
            </a:r>
          </a:p>
          <a:p>
            <a:pPr marL="0" marR="0" indent="0" algn="l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0" spc="-15">
                <a:solidFill>
                  <a:srgbClr val="000000"/>
                </a:solidFill>
                <a:latin typeface="Tahoma" panose="22635452340000000000" pitchFamily="2"/>
              </a:rPr>
              <a:t>imaginary creature that </a:t>
            </a:r>
          </a:p>
          <a:p>
            <a:pPr marL="411480" marR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0" spc="5">
                <a:solidFill>
                  <a:srgbClr val="000000"/>
                </a:solidFill>
                <a:latin typeface="Tahoma" panose="22635452340000000000" pitchFamily="2"/>
              </a:rPr>
              <a:t>looks like a human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54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E0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58" name="Text Placeholder 57"/>
          <p:cNvSpPr>
            <a:spLocks noGrp="1"/>
          </p:cNvSpPr>
          <p:nvPr>
            <p:ph type="body" idx="10"/>
          </p:nvPr>
        </p:nvSpPr>
        <p:spPr>
          <a:xfrm>
            <a:off x="2800985" y="731520"/>
            <a:ext cx="3581400" cy="908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" rIns="0" bIns="0" anchor="t"/>
          <a:lstStyle/>
          <a:p>
            <a:pPr marL="0" marR="0" indent="0" algn="l">
              <a:lnSpc>
                <a:spcPts val="6700"/>
              </a:lnSpc>
              <a:spcAft>
                <a:spcPts val="0"/>
              </a:spcAft>
            </a:pPr>
            <a:r>
              <a:rPr lang="en-US" sz="5900" spc="-80">
                <a:solidFill>
                  <a:srgbClr val="000000"/>
                </a:solidFill>
                <a:latin typeface="Tahoma" panose="22635452340000000000" pitchFamily="2"/>
              </a:rPr>
              <a:t>mysterious </a:t>
            </a:r>
          </a:p>
        </p:txBody>
      </p:sp>
      <p:sp>
        <p:nvSpPr>
          <p:cNvPr id="59" name="Text Placeholder 58"/>
          <p:cNvSpPr>
            <a:spLocks noGrp="1"/>
          </p:cNvSpPr>
          <p:nvPr>
            <p:ph type="body" idx="10"/>
          </p:nvPr>
        </p:nvSpPr>
        <p:spPr>
          <a:xfrm>
            <a:off x="1576070" y="5458460"/>
            <a:ext cx="6196330" cy="4883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l">
              <a:lnSpc>
                <a:spcPts val="3600"/>
              </a:lnSpc>
              <a:spcAft>
                <a:spcPts val="0"/>
              </a:spcAft>
            </a:pPr>
            <a:r>
              <a:rPr lang="en-US" sz="3150" spc="0">
                <a:solidFill>
                  <a:srgbClr val="000000"/>
                </a:solidFill>
                <a:latin typeface="Tahoma" panose="22635452340000000000" pitchFamily="2"/>
              </a:rPr>
              <a:t>very hard to explain or understand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61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E0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65" name="Text Placeholder 64"/>
          <p:cNvSpPr>
            <a:spLocks noGrp="1"/>
          </p:cNvSpPr>
          <p:nvPr>
            <p:ph type="body" idx="10"/>
          </p:nvPr>
        </p:nvSpPr>
        <p:spPr>
          <a:xfrm>
            <a:off x="3215640" y="731520"/>
            <a:ext cx="2715895" cy="908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" rIns="0" bIns="0" anchor="t"/>
          <a:lstStyle/>
          <a:p>
            <a:pPr marL="0" marR="0" indent="0" algn="l">
              <a:lnSpc>
                <a:spcPts val="6700"/>
              </a:lnSpc>
              <a:spcAft>
                <a:spcPts val="0"/>
              </a:spcAft>
            </a:pPr>
            <a:r>
              <a:rPr lang="en-US" sz="5900" spc="-145">
                <a:solidFill>
                  <a:srgbClr val="000000"/>
                </a:solidFill>
                <a:latin typeface="Tahoma" panose="22635452340000000000" pitchFamily="2"/>
              </a:rPr>
              <a:t>pedestal </a:t>
            </a:r>
          </a:p>
        </p:txBody>
      </p:sp>
      <p:sp>
        <p:nvSpPr>
          <p:cNvPr id="66" name="Text Placeholder 65"/>
          <p:cNvSpPr>
            <a:spLocks noGrp="1"/>
          </p:cNvSpPr>
          <p:nvPr>
            <p:ph type="body" idx="10"/>
          </p:nvPr>
        </p:nvSpPr>
        <p:spPr>
          <a:xfrm>
            <a:off x="1618615" y="5458460"/>
            <a:ext cx="6135370" cy="482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l">
              <a:lnSpc>
                <a:spcPts val="3500"/>
              </a:lnSpc>
              <a:spcAft>
                <a:spcPts val="0"/>
              </a:spcAft>
            </a:pPr>
            <a:r>
              <a:rPr lang="en-US" sz="3150" spc="0">
                <a:solidFill>
                  <a:srgbClr val="000000"/>
                </a:solidFill>
                <a:latin typeface="Tahoma" panose="22635452340000000000" pitchFamily="2"/>
              </a:rPr>
              <a:t>the base on which a statue stands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uristlink.com/italy/barletta/overview.html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hyperlink" Target="http://www.touristlink.com/italy/overview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22630" y="722630"/>
            <a:ext cx="7851140" cy="5488940"/>
          </a:xfrm>
          <a:prstGeom prst="rect">
            <a:avLst/>
          </a:prstGeom>
          <a:solidFill>
            <a:srgbClr val="E0DFD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22630" y="722630"/>
            <a:ext cx="7851140" cy="548894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645920" y="865505"/>
            <a:ext cx="6583680" cy="1664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6100"/>
              </a:lnSpc>
              <a:spcAft>
                <a:spcPts val="0"/>
              </a:spcAft>
            </a:pPr>
            <a:r>
              <a:rPr lang="en-US" sz="6450" spc="60" dirty="0">
                <a:solidFill>
                  <a:srgbClr val="001F5F"/>
                </a:solidFill>
                <a:latin typeface="Tahoma" panose="22635452340000000000" pitchFamily="2"/>
              </a:rPr>
              <a:t>The Mysterious </a:t>
            </a:r>
          </a:p>
          <a:p>
            <a:pPr marL="0" marR="0" indent="0" algn="l">
              <a:lnSpc>
                <a:spcPts val="6200"/>
              </a:lnSpc>
              <a:spcBef>
                <a:spcPts val="225"/>
              </a:spcBef>
              <a:spcAft>
                <a:spcPts val="0"/>
              </a:spcAft>
            </a:pPr>
            <a:r>
              <a:rPr lang="en-US" sz="6450" spc="-10" dirty="0">
                <a:solidFill>
                  <a:srgbClr val="001F5F"/>
                </a:solidFill>
                <a:latin typeface="Tahoma" panose="22635452340000000000" pitchFamily="2"/>
              </a:rPr>
              <a:t>Giant of </a:t>
            </a:r>
            <a:r>
              <a:rPr lang="en-US" sz="6450" spc="-10" dirty="0" smtClean="0">
                <a:solidFill>
                  <a:srgbClr val="001F5F"/>
                </a:solidFill>
                <a:latin typeface="Tahoma" panose="22635452340000000000" pitchFamily="2"/>
              </a:rPr>
              <a:t>Barletta </a:t>
            </a:r>
            <a:endParaRPr lang="en-US" sz="6450" spc="-10" dirty="0">
              <a:solidFill>
                <a:srgbClr val="001F5F"/>
              </a:solidFill>
              <a:latin typeface="Tahoma" panose="22635452340000000000" pitchFamily="2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151630" y="3310255"/>
            <a:ext cx="3154680" cy="2030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3150" spc="-5" dirty="0">
                <a:solidFill>
                  <a:srgbClr val="000000"/>
                </a:solidFill>
                <a:latin typeface="Tahoma" panose="22635452340000000000" pitchFamily="2"/>
              </a:rPr>
              <a:t>An Italian folktale </a:t>
            </a:r>
          </a:p>
          <a:p>
            <a:pPr marL="365760" marR="0" indent="0" algn="l">
              <a:lnSpc>
                <a:spcPts val="3600"/>
              </a:lnSpc>
              <a:spcBef>
                <a:spcPts val="415"/>
              </a:spcBef>
              <a:spcAft>
                <a:spcPts val="0"/>
              </a:spcAft>
            </a:pPr>
            <a:r>
              <a:rPr lang="en-US" sz="3150" spc="0" dirty="0">
                <a:solidFill>
                  <a:srgbClr val="000000"/>
                </a:solidFill>
                <a:latin typeface="Tahoma" panose="22635452340000000000" pitchFamily="2"/>
              </a:rPr>
              <a:t>adapted and </a:t>
            </a:r>
          </a:p>
          <a:p>
            <a:pPr marL="365760" marR="0" indent="0" algn="l">
              <a:lnSpc>
                <a:spcPts val="36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3150" spc="5" dirty="0">
                <a:solidFill>
                  <a:srgbClr val="000000"/>
                </a:solidFill>
                <a:latin typeface="Tahoma" panose="22635452340000000000" pitchFamily="2"/>
              </a:rPr>
              <a:t>illustrated by </a:t>
            </a:r>
          </a:p>
          <a:p>
            <a:pPr marL="137160" marR="0" indent="0" algn="l">
              <a:lnSpc>
                <a:spcPts val="3000"/>
              </a:lnSpc>
              <a:spcBef>
                <a:spcPts val="1705"/>
              </a:spcBef>
              <a:spcAft>
                <a:spcPts val="0"/>
              </a:spcAft>
            </a:pPr>
            <a:r>
              <a:rPr lang="en-US" sz="3150" spc="15" dirty="0" err="1">
                <a:solidFill>
                  <a:srgbClr val="000000"/>
                </a:solidFill>
                <a:latin typeface="Tahoma" panose="22635452340000000000" pitchFamily="2"/>
              </a:rPr>
              <a:t>Tomie</a:t>
            </a:r>
            <a:r>
              <a:rPr lang="en-US" sz="3150" spc="15" dirty="0">
                <a:solidFill>
                  <a:srgbClr val="000000"/>
                </a:solidFill>
                <a:latin typeface="Tahoma" panose="22635452340000000000" pitchFamily="2"/>
              </a:rPr>
              <a:t> </a:t>
            </a:r>
            <a:r>
              <a:rPr lang="en-US" sz="3150" spc="15" dirty="0" err="1">
                <a:solidFill>
                  <a:srgbClr val="000000"/>
                </a:solidFill>
                <a:latin typeface="Tahoma" panose="22635452340000000000" pitchFamily="2"/>
              </a:rPr>
              <a:t>DePaola</a:t>
            </a:r>
            <a:r>
              <a:rPr lang="en-US" sz="3150" spc="15" dirty="0">
                <a:solidFill>
                  <a:srgbClr val="000000"/>
                </a:solidFill>
                <a:latin typeface="Tahoma" panose="22635452340000000000" pitchFamily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722630" y="722630"/>
            <a:ext cx="7851140" cy="5488940"/>
          </a:xfrm>
          <a:prstGeom prst="rect">
            <a:avLst/>
          </a:prstGeom>
          <a:solidFill>
            <a:srgbClr val="E0DFD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4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22630" y="722630"/>
            <a:ext cx="7851140" cy="5488940"/>
          </a:xfrm>
          <a:prstGeom prst="rect">
            <a:avLst/>
          </a:prstGeom>
        </p:spPr>
      </p:pic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1916637" y="903605"/>
            <a:ext cx="4708098" cy="6616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l">
              <a:lnSpc>
                <a:spcPts val="4800"/>
              </a:lnSpc>
              <a:spcAft>
                <a:spcPts val="0"/>
              </a:spcAft>
            </a:pPr>
            <a:r>
              <a:rPr lang="en-US" sz="4300" spc="-30" dirty="0">
                <a:solidFill>
                  <a:srgbClr val="000000"/>
                </a:solidFill>
                <a:latin typeface="Tahoma" panose="22635452340000000000" pitchFamily="2"/>
              </a:rPr>
              <a:t>Key Vocabulary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5066030" y="1746250"/>
            <a:ext cx="2264410" cy="3734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2880" rIns="0" bIns="0" anchor="t"/>
          <a:lstStyle/>
          <a:p>
            <a:pPr marL="0" marR="0" indent="365760" algn="just">
              <a:lnSpc>
                <a:spcPts val="4100"/>
              </a:lnSpc>
              <a:spcAft>
                <a:spcPts val="0"/>
              </a:spcAft>
              <a:buFont typeface="Symbol"/>
              <a:buChar char="·"/>
            </a:pPr>
            <a:r>
              <a:rPr lang="en-US" sz="3150" spc="-30">
                <a:solidFill>
                  <a:srgbClr val="000000"/>
                </a:solidFill>
                <a:latin typeface="Tahoma" panose="22635452340000000000" pitchFamily="2"/>
              </a:rPr>
              <a:t>giant </a:t>
            </a:r>
          </a:p>
          <a:p>
            <a:pPr marL="0" marR="0" indent="365760" algn="just">
              <a:lnSpc>
                <a:spcPts val="3600"/>
              </a:lnSpc>
              <a:spcBef>
                <a:spcPts val="630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spc="-75">
                <a:solidFill>
                  <a:srgbClr val="000000"/>
                </a:solidFill>
                <a:latin typeface="Tahoma" panose="22635452340000000000" pitchFamily="2"/>
              </a:rPr>
              <a:t>mysterious </a:t>
            </a:r>
          </a:p>
          <a:p>
            <a:pPr marL="0" marR="0" indent="365760" algn="just">
              <a:lnSpc>
                <a:spcPts val="3600"/>
              </a:lnSpc>
              <a:spcBef>
                <a:spcPts val="845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spc="-30">
                <a:solidFill>
                  <a:srgbClr val="000000"/>
                </a:solidFill>
                <a:latin typeface="Tahoma" panose="22635452340000000000" pitchFamily="2"/>
              </a:rPr>
              <a:t>pedestal </a:t>
            </a:r>
          </a:p>
          <a:p>
            <a:pPr marL="0" marR="0" indent="365760" algn="just">
              <a:lnSpc>
                <a:spcPts val="3600"/>
              </a:lnSpc>
              <a:spcBef>
                <a:spcPts val="840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spc="-30">
                <a:solidFill>
                  <a:srgbClr val="000000"/>
                </a:solidFill>
                <a:latin typeface="Tahoma" panose="22635452340000000000" pitchFamily="2"/>
              </a:rPr>
              <a:t>square </a:t>
            </a:r>
          </a:p>
          <a:p>
            <a:pPr marL="0" marR="0" indent="365760" algn="just">
              <a:lnSpc>
                <a:spcPts val="3600"/>
              </a:lnSpc>
              <a:spcBef>
                <a:spcPts val="845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spc="-35">
                <a:solidFill>
                  <a:srgbClr val="000000"/>
                </a:solidFill>
                <a:latin typeface="Tahoma" panose="22635452340000000000" pitchFamily="2"/>
              </a:rPr>
              <a:t>statue </a:t>
            </a:r>
          </a:p>
          <a:p>
            <a:pPr marL="0" marR="0" indent="365760" algn="just">
              <a:lnSpc>
                <a:spcPts val="4100"/>
              </a:lnSpc>
              <a:spcBef>
                <a:spcPts val="590"/>
              </a:spcBef>
              <a:spcAft>
                <a:spcPts val="665"/>
              </a:spcAft>
              <a:buFont typeface="Symbol"/>
              <a:buChar char="·"/>
            </a:pPr>
            <a:r>
              <a:rPr lang="en-US" sz="3150" spc="-30">
                <a:solidFill>
                  <a:srgbClr val="000000"/>
                </a:solidFill>
                <a:latin typeface="Tahoma" panose="22635452340000000000" pitchFamily="2"/>
              </a:rPr>
              <a:t>weakling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311150" y="0"/>
            <a:ext cx="8607425" cy="6858000"/>
          </a:xfrm>
          <a:prstGeom prst="rect">
            <a:avLst/>
          </a:prstGeom>
          <a:solidFill>
            <a:srgbClr val="E1E0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5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11150" y="0"/>
            <a:ext cx="8607425" cy="6858000"/>
          </a:xfrm>
          <a:prstGeom prst="rect">
            <a:avLst/>
          </a:prstGeom>
        </p:spPr>
      </p:pic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2066289" y="1103630"/>
            <a:ext cx="2916257" cy="10877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l">
              <a:lnSpc>
                <a:spcPts val="8000"/>
              </a:lnSpc>
              <a:spcAft>
                <a:spcPts val="0"/>
              </a:spcAft>
            </a:pPr>
            <a:r>
              <a:rPr lang="en-US" sz="7050" spc="-90" dirty="0">
                <a:solidFill>
                  <a:srgbClr val="000000"/>
                </a:solidFill>
                <a:latin typeface="Tahoma" panose="22635452340000000000" pitchFamily="2"/>
              </a:rPr>
              <a:t>giant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1292536" y="2452448"/>
            <a:ext cx="4182110" cy="14598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68580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3150" spc="5" dirty="0">
                <a:solidFill>
                  <a:srgbClr val="000000"/>
                </a:solidFill>
                <a:latin typeface="Tahoma" panose="22635452340000000000" pitchFamily="2"/>
              </a:rPr>
              <a:t>a huge, strong, </a:t>
            </a:r>
            <a:r>
              <a:rPr lang="en-US" sz="3150" spc="-15" dirty="0" smtClean="0">
                <a:solidFill>
                  <a:srgbClr val="000000"/>
                </a:solidFill>
                <a:latin typeface="Tahoma" panose="22635452340000000000" pitchFamily="2"/>
              </a:rPr>
              <a:t>imaginary </a:t>
            </a:r>
            <a:r>
              <a:rPr lang="en-US" sz="3150" spc="-15" dirty="0">
                <a:solidFill>
                  <a:srgbClr val="000000"/>
                </a:solidFill>
                <a:latin typeface="Tahoma" panose="22635452340000000000" pitchFamily="2"/>
              </a:rPr>
              <a:t>creature that </a:t>
            </a:r>
          </a:p>
          <a:p>
            <a:pPr marL="411480" marR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0" spc="5" dirty="0">
                <a:solidFill>
                  <a:srgbClr val="000000"/>
                </a:solidFill>
                <a:latin typeface="Tahoma" panose="22635452340000000000" pitchFamily="2"/>
              </a:rPr>
              <a:t>looks like a human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54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E0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5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8" name="Text Placeholder 57"/>
          <p:cNvSpPr>
            <a:spLocks noGrp="1"/>
          </p:cNvSpPr>
          <p:nvPr>
            <p:ph type="body" idx="10"/>
          </p:nvPr>
        </p:nvSpPr>
        <p:spPr>
          <a:xfrm>
            <a:off x="2800985" y="731520"/>
            <a:ext cx="4504884" cy="908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" rIns="0" bIns="0" anchor="t"/>
          <a:lstStyle/>
          <a:p>
            <a:pPr marL="0" marR="0" indent="0" algn="l">
              <a:lnSpc>
                <a:spcPts val="6700"/>
              </a:lnSpc>
              <a:spcAft>
                <a:spcPts val="0"/>
              </a:spcAft>
            </a:pPr>
            <a:r>
              <a:rPr lang="en-US" sz="5900" spc="-80" dirty="0">
                <a:solidFill>
                  <a:srgbClr val="000000"/>
                </a:solidFill>
                <a:latin typeface="Tahoma" panose="22635452340000000000" pitchFamily="2"/>
              </a:rPr>
              <a:t>mysterious </a:t>
            </a:r>
          </a:p>
        </p:txBody>
      </p:sp>
      <p:sp>
        <p:nvSpPr>
          <p:cNvPr id="59" name="Text Placeholder 58"/>
          <p:cNvSpPr>
            <a:spLocks noGrp="1"/>
          </p:cNvSpPr>
          <p:nvPr>
            <p:ph type="body" idx="10"/>
          </p:nvPr>
        </p:nvSpPr>
        <p:spPr>
          <a:xfrm>
            <a:off x="1576070" y="5458460"/>
            <a:ext cx="6774828" cy="4883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l">
              <a:lnSpc>
                <a:spcPts val="3600"/>
              </a:lnSpc>
              <a:spcAft>
                <a:spcPts val="0"/>
              </a:spcAft>
            </a:pPr>
            <a:r>
              <a:rPr lang="en-US" sz="3150" spc="0" dirty="0">
                <a:solidFill>
                  <a:srgbClr val="000000"/>
                </a:solidFill>
                <a:latin typeface="Tahoma" panose="22635452340000000000" pitchFamily="2"/>
              </a:rPr>
              <a:t>very hard to explain or understand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61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E0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6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5" name="Text Placeholder 64"/>
          <p:cNvSpPr>
            <a:spLocks noGrp="1"/>
          </p:cNvSpPr>
          <p:nvPr>
            <p:ph type="body" idx="10"/>
          </p:nvPr>
        </p:nvSpPr>
        <p:spPr>
          <a:xfrm>
            <a:off x="1875454" y="731520"/>
            <a:ext cx="4056082" cy="908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" rIns="0" bIns="0" anchor="t"/>
          <a:lstStyle/>
          <a:p>
            <a:pPr marL="0" marR="0" indent="0" algn="l">
              <a:lnSpc>
                <a:spcPts val="6700"/>
              </a:lnSpc>
              <a:spcAft>
                <a:spcPts val="0"/>
              </a:spcAft>
            </a:pPr>
            <a:r>
              <a:rPr lang="en-US" sz="5900" spc="-145" dirty="0">
                <a:solidFill>
                  <a:srgbClr val="000000"/>
                </a:solidFill>
                <a:latin typeface="Tahoma" panose="22635452340000000000" pitchFamily="2"/>
              </a:rPr>
              <a:t>pedestal </a:t>
            </a:r>
          </a:p>
        </p:txBody>
      </p:sp>
      <p:sp>
        <p:nvSpPr>
          <p:cNvPr id="66" name="Text Placeholder 65"/>
          <p:cNvSpPr>
            <a:spLocks noGrp="1"/>
          </p:cNvSpPr>
          <p:nvPr>
            <p:ph type="body" idx="10"/>
          </p:nvPr>
        </p:nvSpPr>
        <p:spPr>
          <a:xfrm>
            <a:off x="1618615" y="5458460"/>
            <a:ext cx="6657638" cy="482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l">
              <a:lnSpc>
                <a:spcPts val="3500"/>
              </a:lnSpc>
              <a:spcAft>
                <a:spcPts val="0"/>
              </a:spcAft>
            </a:pPr>
            <a:r>
              <a:rPr lang="en-US" sz="3150" spc="0" dirty="0">
                <a:solidFill>
                  <a:srgbClr val="000000"/>
                </a:solidFill>
                <a:latin typeface="Tahoma" panose="22635452340000000000" pitchFamily="2"/>
              </a:rPr>
              <a:t>the base on which a statue stands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Placeholder 68"/>
          <p:cNvSpPr>
            <a:spLocks noGrp="1"/>
          </p:cNvSpPr>
          <p:nvPr>
            <p:ph type="body" idx="10"/>
          </p:nvPr>
        </p:nvSpPr>
        <p:spPr>
          <a:xfrm>
            <a:off x="722630" y="722630"/>
            <a:ext cx="7851140" cy="5488940"/>
          </a:xfrm>
          <a:prstGeom prst="rect">
            <a:avLst/>
          </a:prstGeom>
          <a:solidFill>
            <a:srgbClr val="E2E0D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7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22630" y="722630"/>
            <a:ext cx="7851140" cy="5488940"/>
          </a:xfrm>
          <a:prstGeom prst="rect">
            <a:avLst/>
          </a:prstGeom>
        </p:spPr>
      </p:pic>
      <p:sp>
        <p:nvSpPr>
          <p:cNvPr id="72" name="Text Placeholder 71"/>
          <p:cNvSpPr>
            <a:spLocks noGrp="1"/>
          </p:cNvSpPr>
          <p:nvPr>
            <p:ph type="body" idx="10"/>
          </p:nvPr>
        </p:nvSpPr>
        <p:spPr>
          <a:xfrm>
            <a:off x="3465830" y="731520"/>
            <a:ext cx="2221865" cy="908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" rIns="0" bIns="0" anchor="t">
            <a:normAutofit fontScale="87500"/>
          </a:bodyPr>
          <a:lstStyle/>
          <a:p>
            <a:pPr marL="0" marR="0" indent="0" algn="l">
              <a:lnSpc>
                <a:spcPts val="6700"/>
              </a:lnSpc>
              <a:spcAft>
                <a:spcPts val="0"/>
              </a:spcAft>
            </a:pPr>
            <a:r>
              <a:rPr lang="en-US" sz="5900" spc="20">
                <a:solidFill>
                  <a:srgbClr val="000000"/>
                </a:solidFill>
                <a:latin typeface="Tahoma" panose="22635452340000000000" pitchFamily="2"/>
              </a:rPr>
              <a:t>square </a:t>
            </a:r>
          </a:p>
        </p:txBody>
      </p:sp>
      <p:sp>
        <p:nvSpPr>
          <p:cNvPr id="73" name="Text Placeholder 72"/>
          <p:cNvSpPr>
            <a:spLocks noGrp="1"/>
          </p:cNvSpPr>
          <p:nvPr>
            <p:ph type="body" idx="10"/>
          </p:nvPr>
        </p:nvSpPr>
        <p:spPr>
          <a:xfrm>
            <a:off x="1566545" y="5458460"/>
            <a:ext cx="6709708" cy="4883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l">
              <a:lnSpc>
                <a:spcPts val="3600"/>
              </a:lnSpc>
              <a:spcAft>
                <a:spcPts val="0"/>
              </a:spcAft>
            </a:pPr>
            <a:r>
              <a:rPr lang="en-US" sz="3150" spc="0" dirty="0">
                <a:solidFill>
                  <a:srgbClr val="000000"/>
                </a:solidFill>
                <a:latin typeface="Tahoma" panose="22635452340000000000" pitchFamily="2"/>
              </a:rPr>
              <a:t>an open area in the center of town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Placeholder 75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E0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7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6350" y="0"/>
            <a:ext cx="9144000" cy="6858000"/>
          </a:xfrm>
          <a:prstGeom prst="rect">
            <a:avLst/>
          </a:prstGeom>
        </p:spPr>
      </p:pic>
      <p:sp>
        <p:nvSpPr>
          <p:cNvPr id="79" name="Text Placeholder 78"/>
          <p:cNvSpPr>
            <a:spLocks noGrp="1"/>
          </p:cNvSpPr>
          <p:nvPr>
            <p:ph type="body" idx="10"/>
          </p:nvPr>
        </p:nvSpPr>
        <p:spPr>
          <a:xfrm>
            <a:off x="3559810" y="731520"/>
            <a:ext cx="2868982" cy="9048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" rIns="0" bIns="0" anchor="t"/>
          <a:lstStyle/>
          <a:p>
            <a:pPr marL="0" marR="0" indent="0" algn="l">
              <a:lnSpc>
                <a:spcPts val="6600"/>
              </a:lnSpc>
              <a:spcAft>
                <a:spcPts val="0"/>
              </a:spcAft>
            </a:pPr>
            <a:r>
              <a:rPr lang="en-US" sz="5900" spc="-105" dirty="0">
                <a:solidFill>
                  <a:srgbClr val="000000"/>
                </a:solidFill>
                <a:latin typeface="Tahoma" panose="22635452340000000000" pitchFamily="2"/>
              </a:rPr>
              <a:t>statue 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idx="10"/>
          </p:nvPr>
        </p:nvSpPr>
        <p:spPr>
          <a:xfrm>
            <a:off x="1121409" y="5077460"/>
            <a:ext cx="7341455" cy="975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l">
              <a:lnSpc>
                <a:spcPts val="3600"/>
              </a:lnSpc>
              <a:spcAft>
                <a:spcPts val="0"/>
              </a:spcAft>
            </a:pPr>
            <a:r>
              <a:rPr lang="en-US" sz="3150" spc="0" dirty="0">
                <a:solidFill>
                  <a:srgbClr val="000000"/>
                </a:solidFill>
                <a:latin typeface="Tahoma" panose="22635452340000000000" pitchFamily="2"/>
              </a:rPr>
              <a:t>an image, often of a person or animal, </a:t>
            </a:r>
          </a:p>
          <a:p>
            <a:pPr marL="0" marR="0" indent="0" algn="l">
              <a:lnSpc>
                <a:spcPts val="3600"/>
              </a:lnSpc>
              <a:spcBef>
                <a:spcPts val="75"/>
              </a:spcBef>
              <a:spcAft>
                <a:spcPts val="20"/>
              </a:spcAft>
            </a:pPr>
            <a:r>
              <a:rPr lang="en-US" sz="3150" spc="0" dirty="0">
                <a:solidFill>
                  <a:srgbClr val="000000"/>
                </a:solidFill>
                <a:latin typeface="Tahoma" panose="22635452340000000000" pitchFamily="2"/>
              </a:rPr>
              <a:t>usually made of stone, metal, or wood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Placeholder 82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E0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8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6" name="Text Placeholder 85"/>
          <p:cNvSpPr>
            <a:spLocks noGrp="1"/>
          </p:cNvSpPr>
          <p:nvPr>
            <p:ph type="body" idx="10"/>
          </p:nvPr>
        </p:nvSpPr>
        <p:spPr>
          <a:xfrm>
            <a:off x="2649895" y="737870"/>
            <a:ext cx="3345776" cy="9048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335" rIns="0" bIns="0" anchor="t"/>
          <a:lstStyle/>
          <a:p>
            <a:pPr marL="0" marR="0" indent="0" algn="l">
              <a:lnSpc>
                <a:spcPts val="6700"/>
              </a:lnSpc>
              <a:spcAft>
                <a:spcPts val="0"/>
              </a:spcAft>
            </a:pPr>
            <a:r>
              <a:rPr lang="en-US" sz="5850" spc="-50" dirty="0">
                <a:solidFill>
                  <a:srgbClr val="000000"/>
                </a:solidFill>
                <a:latin typeface="Tahoma" panose="22635452340000000000" pitchFamily="2"/>
              </a:rPr>
              <a:t>weakling </a:t>
            </a:r>
          </a:p>
        </p:txBody>
      </p:sp>
      <p:sp>
        <p:nvSpPr>
          <p:cNvPr id="87" name="Text Placeholder 86"/>
          <p:cNvSpPr>
            <a:spLocks noGrp="1"/>
          </p:cNvSpPr>
          <p:nvPr>
            <p:ph type="body" idx="10"/>
          </p:nvPr>
        </p:nvSpPr>
        <p:spPr>
          <a:xfrm>
            <a:off x="1334770" y="5458460"/>
            <a:ext cx="7137426" cy="4914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l">
              <a:lnSpc>
                <a:spcPts val="3600"/>
              </a:lnSpc>
              <a:spcAft>
                <a:spcPts val="0"/>
              </a:spcAft>
            </a:pPr>
            <a:r>
              <a:rPr lang="en-US" sz="3150" spc="0" dirty="0">
                <a:solidFill>
                  <a:srgbClr val="000000"/>
                </a:solidFill>
                <a:latin typeface="Tahoma" panose="22635452340000000000" pitchFamily="2"/>
              </a:rPr>
              <a:t>a person lacking in power or strength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89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E0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9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74645" y="0"/>
            <a:ext cx="9144000" cy="6858000"/>
          </a:xfrm>
          <a:prstGeom prst="rect">
            <a:avLst/>
          </a:prstGeom>
        </p:spPr>
      </p:pic>
      <p:sp>
        <p:nvSpPr>
          <p:cNvPr id="93" name="Text Placeholder 92"/>
          <p:cNvSpPr>
            <a:spLocks noGrp="1"/>
          </p:cNvSpPr>
          <p:nvPr>
            <p:ph type="body" idx="10"/>
          </p:nvPr>
        </p:nvSpPr>
        <p:spPr>
          <a:xfrm>
            <a:off x="1536065" y="137795"/>
            <a:ext cx="6581568" cy="720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970" rIns="0" bIns="0" anchor="t"/>
          <a:lstStyle/>
          <a:p>
            <a:pPr marL="0" marR="0" indent="0" algn="l">
              <a:lnSpc>
                <a:spcPts val="5300"/>
              </a:lnSpc>
              <a:spcAft>
                <a:spcPts val="0"/>
              </a:spcAft>
            </a:pPr>
            <a:r>
              <a:rPr lang="en-US" sz="4700" spc="15" dirty="0">
                <a:solidFill>
                  <a:srgbClr val="000000"/>
                </a:solidFill>
                <a:latin typeface="Tahoma" panose="22635452340000000000" pitchFamily="2"/>
              </a:rPr>
              <a:t>VOCABULARY REVIEW </a:t>
            </a:r>
          </a:p>
        </p:txBody>
      </p:sp>
      <p:sp>
        <p:nvSpPr>
          <p:cNvPr id="94" name="Text Placeholder 93"/>
          <p:cNvSpPr>
            <a:spLocks noGrp="1"/>
          </p:cNvSpPr>
          <p:nvPr>
            <p:ph type="body" idx="10"/>
          </p:nvPr>
        </p:nvSpPr>
        <p:spPr>
          <a:xfrm>
            <a:off x="289560" y="857885"/>
            <a:ext cx="8564880" cy="55518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0" marR="0" indent="0" algn="just">
              <a:lnSpc>
                <a:spcPts val="3200"/>
              </a:lnSpc>
              <a:spcAft>
                <a:spcPts val="0"/>
              </a:spcAft>
            </a:pPr>
            <a:r>
              <a:rPr lang="en-US" sz="2750" spc="20" dirty="0">
                <a:solidFill>
                  <a:srgbClr val="000000"/>
                </a:solidFill>
                <a:latin typeface="Tahoma" panose="22635452340000000000" pitchFamily="2"/>
              </a:rPr>
              <a:t>giant - a huge, strong, imaginary creature </a:t>
            </a:r>
          </a:p>
          <a:p>
            <a:pPr marL="1828800" marR="0" indent="0" algn="just">
              <a:lnSpc>
                <a:spcPts val="3100"/>
              </a:lnSpc>
              <a:spcBef>
                <a:spcPts val="70"/>
              </a:spcBef>
              <a:spcAft>
                <a:spcPts val="0"/>
              </a:spcAft>
            </a:pPr>
            <a:r>
              <a:rPr lang="en-US" sz="2750" spc="15" dirty="0">
                <a:solidFill>
                  <a:srgbClr val="000000"/>
                </a:solidFill>
                <a:latin typeface="Tahoma" panose="22635452340000000000" pitchFamily="2"/>
              </a:rPr>
              <a:t>that looks like a human </a:t>
            </a:r>
          </a:p>
          <a:p>
            <a:pPr marL="0" marR="0" indent="0" algn="just">
              <a:lnSpc>
                <a:spcPts val="3100"/>
              </a:lnSpc>
              <a:spcBef>
                <a:spcPts val="3460"/>
              </a:spcBef>
              <a:spcAft>
                <a:spcPts val="0"/>
              </a:spcAft>
            </a:pPr>
            <a:r>
              <a:rPr lang="en-US" sz="2750" spc="15" dirty="0">
                <a:solidFill>
                  <a:srgbClr val="000000"/>
                </a:solidFill>
                <a:latin typeface="Tahoma" panose="22635452340000000000" pitchFamily="2"/>
              </a:rPr>
              <a:t>mysterious - very hard to explain or understand </a:t>
            </a:r>
          </a:p>
          <a:p>
            <a:pPr marL="0" marR="0" indent="0" algn="just">
              <a:lnSpc>
                <a:spcPts val="3100"/>
              </a:lnSpc>
              <a:spcBef>
                <a:spcPts val="3455"/>
              </a:spcBef>
              <a:spcAft>
                <a:spcPts val="0"/>
              </a:spcAft>
            </a:pPr>
            <a:r>
              <a:rPr lang="en-US" sz="2750" spc="20" dirty="0">
                <a:solidFill>
                  <a:srgbClr val="000000"/>
                </a:solidFill>
                <a:latin typeface="Tahoma" panose="22635452340000000000" pitchFamily="2"/>
              </a:rPr>
              <a:t>pedestal - the base on which a statue stands </a:t>
            </a:r>
          </a:p>
          <a:p>
            <a:pPr marL="0" marR="0" indent="0" algn="just">
              <a:lnSpc>
                <a:spcPts val="3100"/>
              </a:lnSpc>
              <a:spcBef>
                <a:spcPts val="3455"/>
              </a:spcBef>
              <a:spcAft>
                <a:spcPts val="0"/>
              </a:spcAft>
            </a:pPr>
            <a:r>
              <a:rPr lang="en-US" sz="2750" spc="15" dirty="0">
                <a:solidFill>
                  <a:srgbClr val="000000"/>
                </a:solidFill>
                <a:latin typeface="Tahoma" panose="22635452340000000000" pitchFamily="2"/>
              </a:rPr>
              <a:t>square - an open area in the center of town </a:t>
            </a:r>
          </a:p>
          <a:p>
            <a:pPr marL="0" marR="0" indent="0" algn="just">
              <a:lnSpc>
                <a:spcPts val="3200"/>
              </a:lnSpc>
              <a:spcBef>
                <a:spcPts val="3455"/>
              </a:spcBef>
              <a:spcAft>
                <a:spcPts val="0"/>
              </a:spcAft>
            </a:pPr>
            <a:r>
              <a:rPr lang="en-US" sz="2750" spc="5" dirty="0">
                <a:solidFill>
                  <a:srgbClr val="000000"/>
                </a:solidFill>
                <a:latin typeface="Tahoma" panose="22635452340000000000" pitchFamily="2"/>
              </a:rPr>
              <a:t>statue - an image, often of a person or animal, usually </a:t>
            </a:r>
          </a:p>
          <a:p>
            <a:pPr marL="1828800" marR="0" indent="0" algn="just">
              <a:lnSpc>
                <a:spcPts val="3100"/>
              </a:lnSpc>
              <a:spcBef>
                <a:spcPts val="70"/>
              </a:spcBef>
              <a:spcAft>
                <a:spcPts val="0"/>
              </a:spcAft>
            </a:pPr>
            <a:r>
              <a:rPr lang="en-US" sz="2750" spc="10" dirty="0">
                <a:solidFill>
                  <a:srgbClr val="000000"/>
                </a:solidFill>
                <a:latin typeface="Tahoma" panose="22635452340000000000" pitchFamily="2"/>
              </a:rPr>
              <a:t>made of stone, metal, or wood </a:t>
            </a:r>
          </a:p>
          <a:p>
            <a:pPr marL="0" marR="0" indent="0" algn="just">
              <a:lnSpc>
                <a:spcPts val="3200"/>
              </a:lnSpc>
              <a:spcBef>
                <a:spcPts val="3460"/>
              </a:spcBef>
              <a:spcAft>
                <a:spcPts val="0"/>
              </a:spcAft>
            </a:pPr>
            <a:r>
              <a:rPr lang="en-US" sz="2750" spc="20" dirty="0">
                <a:solidFill>
                  <a:srgbClr val="000000"/>
                </a:solidFill>
                <a:latin typeface="Tahoma" panose="22635452340000000000" pitchFamily="2"/>
              </a:rPr>
              <a:t>weakling - a person lacking in power or strength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Placeholder 96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E0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9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" name="Text Placeholder 99"/>
          <p:cNvSpPr>
            <a:spLocks noGrp="1"/>
          </p:cNvSpPr>
          <p:nvPr>
            <p:ph type="body" idx="10"/>
          </p:nvPr>
        </p:nvSpPr>
        <p:spPr>
          <a:xfrm>
            <a:off x="1402080" y="855980"/>
            <a:ext cx="6327775" cy="6648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l">
              <a:lnSpc>
                <a:spcPts val="4900"/>
              </a:lnSpc>
              <a:spcAft>
                <a:spcPts val="0"/>
              </a:spcAft>
            </a:pPr>
            <a:r>
              <a:rPr lang="en-US" sz="4300" spc="55">
                <a:solidFill>
                  <a:srgbClr val="808000"/>
                </a:solidFill>
                <a:latin typeface="Tahoma" panose="22635452340000000000" pitchFamily="2"/>
              </a:rPr>
              <a:t>Strategy Focus: Question </a:t>
            </a:r>
          </a:p>
        </p:txBody>
      </p:sp>
      <p:sp>
        <p:nvSpPr>
          <p:cNvPr id="101" name="Text Placeholder 100"/>
          <p:cNvSpPr>
            <a:spLocks noGrp="1"/>
          </p:cNvSpPr>
          <p:nvPr>
            <p:ph type="body" idx="10"/>
          </p:nvPr>
        </p:nvSpPr>
        <p:spPr>
          <a:xfrm>
            <a:off x="798830" y="1810385"/>
            <a:ext cx="7290435" cy="3883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4475" rIns="0" bIns="0" anchor="t">
            <a:normAutofit fontScale="97500"/>
          </a:bodyPr>
          <a:lstStyle/>
          <a:p>
            <a:pPr marL="0" marR="0" indent="320040" algn="l">
              <a:lnSpc>
                <a:spcPts val="3600"/>
              </a:lnSpc>
              <a:spcAft>
                <a:spcPts val="0"/>
              </a:spcAft>
              <a:buFont typeface="Symbol"/>
              <a:buChar char="·"/>
            </a:pPr>
            <a:r>
              <a:rPr lang="en-US" sz="3150" spc="20" dirty="0">
                <a:solidFill>
                  <a:srgbClr val="000000"/>
                </a:solidFill>
                <a:latin typeface="Tahoma" panose="22635452340000000000" pitchFamily="2"/>
              </a:rPr>
              <a:t>We</a:t>
            </a:r>
            <a:r>
              <a:rPr lang="en-US" sz="3150" spc="20" dirty="0">
                <a:solidFill>
                  <a:srgbClr val="800000"/>
                </a:solidFill>
                <a:latin typeface="Tahoma" panose="22635452340000000000" pitchFamily="2"/>
              </a:rPr>
              <a:t> question</a:t>
            </a:r>
            <a:r>
              <a:rPr lang="en-US" sz="3150" spc="20" dirty="0">
                <a:solidFill>
                  <a:srgbClr val="000000"/>
                </a:solidFill>
                <a:latin typeface="Tahoma" panose="22635452340000000000" pitchFamily="2"/>
              </a:rPr>
              <a:t> to help us understand </a:t>
            </a:r>
          </a:p>
          <a:p>
            <a:pPr marL="320040" marR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0" spc="10" dirty="0">
                <a:solidFill>
                  <a:srgbClr val="000000"/>
                </a:solidFill>
                <a:latin typeface="Tahoma" panose="22635452340000000000" pitchFamily="2"/>
              </a:rPr>
              <a:t>what we see and/or read. </a:t>
            </a:r>
          </a:p>
          <a:p>
            <a:pPr marL="0" marR="0" indent="320040" algn="l">
              <a:lnSpc>
                <a:spcPts val="3700"/>
              </a:lnSpc>
              <a:spcBef>
                <a:spcPts val="775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spc="20" dirty="0">
                <a:solidFill>
                  <a:srgbClr val="000000"/>
                </a:solidFill>
                <a:latin typeface="Tahoma" panose="22635452340000000000" pitchFamily="2"/>
              </a:rPr>
              <a:t>As you read about Barletta and the </a:t>
            </a:r>
          </a:p>
          <a:p>
            <a:pPr marL="320040" marR="0" indent="0" algn="l">
              <a:lnSpc>
                <a:spcPts val="37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sz="3150" spc="10" dirty="0">
                <a:solidFill>
                  <a:srgbClr val="000000"/>
                </a:solidFill>
                <a:latin typeface="Tahoma" panose="22635452340000000000" pitchFamily="2"/>
              </a:rPr>
              <a:t>giant, think of questions about: </a:t>
            </a:r>
          </a:p>
          <a:p>
            <a:pPr marL="411480" marR="0" indent="0" algn="l">
              <a:lnSpc>
                <a:spcPts val="3200"/>
              </a:lnSpc>
              <a:spcBef>
                <a:spcPts val="685"/>
              </a:spcBef>
              <a:spcAft>
                <a:spcPts val="0"/>
              </a:spcAft>
            </a:pPr>
            <a:r>
              <a:rPr lang="en-US" sz="3000" spc="0" dirty="0">
                <a:solidFill>
                  <a:srgbClr val="000000"/>
                </a:solidFill>
                <a:latin typeface="Tahoma" panose="22635452340000000000" pitchFamily="2"/>
              </a:rPr>
              <a:t>– </a:t>
            </a:r>
            <a:r>
              <a:rPr lang="en-US" sz="2750" spc="0" dirty="0">
                <a:solidFill>
                  <a:srgbClr val="000000"/>
                </a:solidFill>
                <a:latin typeface="Tahoma" panose="22635452340000000000" pitchFamily="2"/>
              </a:rPr>
              <a:t>the town </a:t>
            </a:r>
          </a:p>
          <a:p>
            <a:pPr marL="411480" marR="0" indent="0" algn="l">
              <a:lnSpc>
                <a:spcPts val="3200"/>
              </a:lnSpc>
              <a:spcBef>
                <a:spcPts val="660"/>
              </a:spcBef>
              <a:spcAft>
                <a:spcPts val="0"/>
              </a:spcAft>
            </a:pPr>
            <a:r>
              <a:rPr lang="en-US" sz="3000" spc="10" dirty="0">
                <a:solidFill>
                  <a:srgbClr val="000000"/>
                </a:solidFill>
                <a:latin typeface="Tahoma" panose="22635452340000000000" pitchFamily="2"/>
              </a:rPr>
              <a:t>– </a:t>
            </a:r>
            <a:r>
              <a:rPr lang="en-US" sz="2750" spc="10" dirty="0">
                <a:solidFill>
                  <a:srgbClr val="000000"/>
                </a:solidFill>
                <a:latin typeface="Tahoma" panose="22635452340000000000" pitchFamily="2"/>
              </a:rPr>
              <a:t>its people </a:t>
            </a:r>
          </a:p>
          <a:p>
            <a:pPr marL="411480" marR="0" indent="0" algn="l">
              <a:lnSpc>
                <a:spcPts val="3200"/>
              </a:lnSpc>
              <a:spcBef>
                <a:spcPts val="665"/>
              </a:spcBef>
              <a:spcAft>
                <a:spcPts val="550"/>
              </a:spcAft>
            </a:pPr>
            <a:r>
              <a:rPr lang="en-US" sz="3000" spc="5" dirty="0">
                <a:solidFill>
                  <a:srgbClr val="000000"/>
                </a:solidFill>
                <a:latin typeface="Tahoma" panose="22635452340000000000" pitchFamily="2"/>
              </a:rPr>
              <a:t>– </a:t>
            </a:r>
            <a:r>
              <a:rPr lang="en-US" sz="2750" spc="5" dirty="0">
                <a:solidFill>
                  <a:srgbClr val="000000"/>
                </a:solidFill>
                <a:latin typeface="Tahoma" panose="22635452340000000000" pitchFamily="2"/>
              </a:rPr>
              <a:t>and the strange things that happen there.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Placeholder 103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E0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0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10478" y="54610"/>
            <a:ext cx="9144000" cy="6858000"/>
          </a:xfrm>
          <a:prstGeom prst="rect">
            <a:avLst/>
          </a:prstGeom>
        </p:spPr>
      </p:pic>
      <p:sp>
        <p:nvSpPr>
          <p:cNvPr id="107" name="Text Placeholder 106"/>
          <p:cNvSpPr>
            <a:spLocks noGrp="1"/>
          </p:cNvSpPr>
          <p:nvPr>
            <p:ph type="body" idx="10"/>
          </p:nvPr>
        </p:nvSpPr>
        <p:spPr>
          <a:xfrm>
            <a:off x="3889375" y="981075"/>
            <a:ext cx="1942258" cy="3543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400" i="1" spc="-45" dirty="0">
                <a:solidFill>
                  <a:srgbClr val="800000"/>
                </a:solidFill>
                <a:latin typeface="Times New Roman" panose="22635452340000000000" pitchFamily="1"/>
              </a:rPr>
              <a:t>Let’s try it! 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idx="10"/>
          </p:nvPr>
        </p:nvSpPr>
        <p:spPr>
          <a:xfrm>
            <a:off x="1402080" y="1335405"/>
            <a:ext cx="6827520" cy="5664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  <a:buNone/>
            </a:pPr>
            <a:r>
              <a:rPr lang="en-US" sz="4300" spc="55" dirty="0" smtClean="0">
                <a:solidFill>
                  <a:srgbClr val="808000"/>
                </a:solidFill>
                <a:latin typeface="Tahoma" panose="22635452340000000000" pitchFamily="2"/>
              </a:rPr>
              <a:t>Questions…</a:t>
            </a:r>
            <a:endParaRPr lang="en-US" sz="4300" spc="55" dirty="0">
              <a:solidFill>
                <a:srgbClr val="808000"/>
              </a:solidFill>
              <a:latin typeface="Tahoma" panose="22635452340000000000" pitchFamily="2"/>
            </a:endParaRPr>
          </a:p>
        </p:txBody>
      </p:sp>
      <p:sp>
        <p:nvSpPr>
          <p:cNvPr id="109" name="Text Placeholder 108"/>
          <p:cNvSpPr>
            <a:spLocks noGrp="1"/>
          </p:cNvSpPr>
          <p:nvPr>
            <p:ph type="body" idx="10"/>
          </p:nvPr>
        </p:nvSpPr>
        <p:spPr>
          <a:xfrm>
            <a:off x="1194318" y="2310765"/>
            <a:ext cx="6848670" cy="11728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9855" rIns="0" bIns="0" anchor="t"/>
          <a:lstStyle/>
          <a:p>
            <a:pPr marL="0" marR="0" indent="0">
              <a:lnSpc>
                <a:spcPts val="3600"/>
              </a:lnSpc>
              <a:spcAft>
                <a:spcPts val="0"/>
              </a:spcAft>
            </a:pPr>
            <a:r>
              <a:rPr lang="en-US" sz="3150" spc="0" dirty="0">
                <a:solidFill>
                  <a:srgbClr val="800000"/>
                </a:solidFill>
                <a:latin typeface="Tahoma" panose="22635452340000000000" pitchFamily="2"/>
              </a:rPr>
              <a:t>Where does the </a:t>
            </a:r>
            <a:r>
              <a:rPr lang="en-US" sz="3150" spc="0" dirty="0" smtClean="0">
                <a:solidFill>
                  <a:srgbClr val="800000"/>
                </a:solidFill>
                <a:latin typeface="Tahoma" panose="22635452340000000000" pitchFamily="2"/>
              </a:rPr>
              <a:t>Mysterious </a:t>
            </a:r>
            <a:r>
              <a:rPr lang="en-US" sz="3150" spc="15" dirty="0" smtClean="0">
                <a:solidFill>
                  <a:srgbClr val="800000"/>
                </a:solidFill>
                <a:latin typeface="Tahoma" panose="22635452340000000000" pitchFamily="2"/>
              </a:rPr>
              <a:t>Giant </a:t>
            </a:r>
            <a:r>
              <a:rPr lang="en-US" sz="3150" spc="15" dirty="0">
                <a:solidFill>
                  <a:srgbClr val="800000"/>
                </a:solidFill>
                <a:latin typeface="Tahoma" panose="22635452340000000000" pitchFamily="2"/>
              </a:rPr>
              <a:t>stand? (p 295) </a:t>
            </a:r>
          </a:p>
        </p:txBody>
      </p:sp>
      <p:sp>
        <p:nvSpPr>
          <p:cNvPr id="110" name="Text Placeholder 109"/>
          <p:cNvSpPr>
            <a:spLocks noGrp="1"/>
          </p:cNvSpPr>
          <p:nvPr>
            <p:ph type="body" idx="10"/>
          </p:nvPr>
        </p:nvSpPr>
        <p:spPr>
          <a:xfrm>
            <a:off x="4377055" y="3776345"/>
            <a:ext cx="688975" cy="367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  <a:buNone/>
            </a:pPr>
            <a:r>
              <a:rPr lang="en-US" sz="2400" spc="-120" dirty="0" smtClean="0">
                <a:solidFill>
                  <a:srgbClr val="000000"/>
                </a:solidFill>
                <a:latin typeface="Tahoma" panose="22635452340000000000" pitchFamily="2"/>
              </a:rPr>
              <a:t> </a:t>
            </a:r>
            <a:endParaRPr lang="en-US" sz="2400" spc="-120" dirty="0">
              <a:solidFill>
                <a:srgbClr val="000000"/>
              </a:solidFill>
              <a:latin typeface="Tahoma" panose="22635452340000000000" pitchFamily="2"/>
            </a:endParaRPr>
          </a:p>
        </p:txBody>
      </p:sp>
      <p:sp>
        <p:nvSpPr>
          <p:cNvPr id="111" name="Text Placeholder 110"/>
          <p:cNvSpPr>
            <a:spLocks noGrp="1"/>
          </p:cNvSpPr>
          <p:nvPr>
            <p:ph type="body" idx="10"/>
          </p:nvPr>
        </p:nvSpPr>
        <p:spPr>
          <a:xfrm>
            <a:off x="1194318" y="4215765"/>
            <a:ext cx="7035282" cy="11728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9855" rIns="0" bIns="0" anchor="t"/>
          <a:lstStyle/>
          <a:p>
            <a:pPr marL="0" marR="0" indent="0">
              <a:lnSpc>
                <a:spcPts val="3600"/>
              </a:lnSpc>
              <a:spcAft>
                <a:spcPts val="0"/>
              </a:spcAft>
            </a:pPr>
            <a:r>
              <a:rPr lang="en-US" sz="3150" spc="10" dirty="0">
                <a:solidFill>
                  <a:srgbClr val="800000"/>
                </a:solidFill>
                <a:latin typeface="Tahoma" panose="22635452340000000000" pitchFamily="2"/>
              </a:rPr>
              <a:t>How does the Giant use an onion </a:t>
            </a:r>
          </a:p>
          <a:p>
            <a:pPr marL="0" marR="0" indent="0">
              <a:lnSpc>
                <a:spcPts val="3600"/>
              </a:lnSpc>
              <a:spcBef>
                <a:spcPts val="865"/>
              </a:spcBef>
              <a:spcAft>
                <a:spcPts val="0"/>
              </a:spcAft>
              <a:buNone/>
            </a:pPr>
            <a:r>
              <a:rPr lang="en-US" sz="3150" spc="0" dirty="0">
                <a:solidFill>
                  <a:srgbClr val="800000"/>
                </a:solidFill>
                <a:latin typeface="Tahoma" panose="22635452340000000000" pitchFamily="2"/>
              </a:rPr>
              <a:t>to help save the town? (p 304-306)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E0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2362200" y="855980"/>
            <a:ext cx="4428490" cy="659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900"/>
              </a:lnSpc>
              <a:spcAft>
                <a:spcPts val="0"/>
              </a:spcAft>
            </a:pPr>
            <a:r>
              <a:rPr lang="en-US" sz="4300" b="1" spc="75">
                <a:solidFill>
                  <a:srgbClr val="000000"/>
                </a:solidFill>
                <a:latin typeface="Tahoma" panose="22635452340000000000" pitchFamily="2"/>
              </a:rPr>
              <a:t>Genre: Folktale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951230" y="1804035"/>
            <a:ext cx="7232650" cy="4322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0825" rIns="0" bIns="0" anchor="t"/>
          <a:lstStyle/>
          <a:p>
            <a:pPr marL="0" marR="0" indent="320040" algn="just">
              <a:lnSpc>
                <a:spcPts val="3600"/>
              </a:lnSpc>
              <a:spcAft>
                <a:spcPts val="0"/>
              </a:spcAft>
              <a:buFont typeface="Symbol"/>
              <a:buChar char="·"/>
            </a:pPr>
            <a:r>
              <a:rPr lang="en-US" sz="3150" spc="10" dirty="0">
                <a:solidFill>
                  <a:srgbClr val="000000"/>
                </a:solidFill>
                <a:latin typeface="Tahoma" panose="22635452340000000000" pitchFamily="2"/>
              </a:rPr>
              <a:t>A </a:t>
            </a:r>
            <a:r>
              <a:rPr lang="en-US" sz="3150" b="1" spc="10" dirty="0">
                <a:solidFill>
                  <a:srgbClr val="000000"/>
                </a:solidFill>
                <a:latin typeface="Tahoma" panose="22635452340000000000" pitchFamily="2"/>
              </a:rPr>
              <a:t>folktale </a:t>
            </a:r>
            <a:r>
              <a:rPr lang="en-US" sz="3150" spc="10" dirty="0">
                <a:solidFill>
                  <a:srgbClr val="000000"/>
                </a:solidFill>
                <a:latin typeface="Tahoma" panose="22635452340000000000" pitchFamily="2"/>
              </a:rPr>
              <a:t>is a type of</a:t>
            </a:r>
            <a:r>
              <a:rPr lang="en-US" sz="3150" spc="10" dirty="0">
                <a:solidFill>
                  <a:srgbClr val="800000"/>
                </a:solidFill>
                <a:latin typeface="Tahoma" panose="22635452340000000000" pitchFamily="2"/>
              </a:rPr>
              <a:t> incredible</a:t>
            </a:r>
            <a:r>
              <a:rPr lang="en-US" sz="3150" spc="10" dirty="0">
                <a:solidFill>
                  <a:srgbClr val="000000"/>
                </a:solidFill>
                <a:latin typeface="Tahoma" panose="22635452340000000000" pitchFamily="2"/>
              </a:rPr>
              <a:t> story </a:t>
            </a:r>
          </a:p>
          <a:p>
            <a:pPr marL="365760" marR="0" indent="0" algn="just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0" spc="10" dirty="0">
                <a:solidFill>
                  <a:srgbClr val="000000"/>
                </a:solidFill>
                <a:latin typeface="Tahoma" panose="22635452340000000000" pitchFamily="2"/>
              </a:rPr>
              <a:t>that traditionally was passed down </a:t>
            </a:r>
          </a:p>
          <a:p>
            <a:pPr marL="365760" marR="0" indent="0" algn="just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0" spc="0" dirty="0">
                <a:solidFill>
                  <a:srgbClr val="000000"/>
                </a:solidFill>
                <a:latin typeface="Tahoma" panose="22635452340000000000" pitchFamily="2"/>
              </a:rPr>
              <a:t>orally, not written down. </a:t>
            </a:r>
          </a:p>
          <a:p>
            <a:pPr marL="0" marR="0" indent="320040" algn="just">
              <a:lnSpc>
                <a:spcPts val="3700"/>
              </a:lnSpc>
              <a:spcBef>
                <a:spcPts val="790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spc="25" dirty="0">
                <a:solidFill>
                  <a:srgbClr val="000000"/>
                </a:solidFill>
                <a:latin typeface="Tahoma" panose="22635452340000000000" pitchFamily="2"/>
              </a:rPr>
              <a:t>Something that is</a:t>
            </a:r>
            <a:r>
              <a:rPr lang="en-US" sz="3150" spc="25" dirty="0">
                <a:solidFill>
                  <a:srgbClr val="800000"/>
                </a:solidFill>
                <a:latin typeface="Tahoma" panose="22635452340000000000" pitchFamily="2"/>
              </a:rPr>
              <a:t> incredible</a:t>
            </a:r>
            <a:r>
              <a:rPr lang="en-US" sz="3150" spc="25" dirty="0">
                <a:solidFill>
                  <a:srgbClr val="000000"/>
                </a:solidFill>
                <a:latin typeface="Tahoma" panose="22635452340000000000" pitchFamily="2"/>
              </a:rPr>
              <a:t> is </a:t>
            </a:r>
          </a:p>
          <a:p>
            <a:pPr marL="365760" marR="0" indent="0" algn="just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0" spc="15" dirty="0">
                <a:solidFill>
                  <a:srgbClr val="000000"/>
                </a:solidFill>
                <a:latin typeface="Tahoma" panose="22635452340000000000" pitchFamily="2"/>
              </a:rPr>
              <a:t>amazing, unbelievable, or not likely to </a:t>
            </a:r>
            <a:r>
              <a:rPr lang="en-US" sz="3150" spc="-50" dirty="0" smtClean="0">
                <a:solidFill>
                  <a:srgbClr val="000000"/>
                </a:solidFill>
                <a:latin typeface="Tahoma" panose="22635452340000000000" pitchFamily="2"/>
              </a:rPr>
              <a:t>happen</a:t>
            </a:r>
            <a:r>
              <a:rPr lang="en-US" sz="3150" spc="-50" dirty="0">
                <a:solidFill>
                  <a:srgbClr val="000000"/>
                </a:solidFill>
                <a:latin typeface="Tahoma" panose="22635452340000000000" pitchFamily="2"/>
              </a:rPr>
              <a:t>. </a:t>
            </a:r>
          </a:p>
          <a:p>
            <a:pPr marL="0" marR="0" indent="320040" algn="just">
              <a:lnSpc>
                <a:spcPts val="3700"/>
              </a:lnSpc>
              <a:spcBef>
                <a:spcPts val="765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spc="20" dirty="0">
                <a:solidFill>
                  <a:srgbClr val="000000"/>
                </a:solidFill>
                <a:latin typeface="Tahoma" panose="22635452340000000000" pitchFamily="2"/>
              </a:rPr>
              <a:t>This story is from an old oral tradition </a:t>
            </a:r>
          </a:p>
          <a:p>
            <a:pPr marL="365760" marR="0" indent="0" algn="just">
              <a:lnSpc>
                <a:spcPts val="3700"/>
              </a:lnSpc>
              <a:spcBef>
                <a:spcPts val="0"/>
              </a:spcBef>
              <a:spcAft>
                <a:spcPts val="25"/>
              </a:spcAft>
            </a:pPr>
            <a:r>
              <a:rPr lang="en-US" sz="3150" spc="0" dirty="0">
                <a:solidFill>
                  <a:srgbClr val="000000"/>
                </a:solidFill>
                <a:latin typeface="Tahoma" panose="22635452340000000000" pitchFamily="2"/>
              </a:rPr>
              <a:t>adapted by the author.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Placeholder 113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E0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1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20650"/>
            <a:ext cx="9144000" cy="6858000"/>
          </a:xfrm>
          <a:prstGeom prst="rect">
            <a:avLst/>
          </a:prstGeom>
        </p:spPr>
      </p:pic>
      <p:sp>
        <p:nvSpPr>
          <p:cNvPr id="117" name="Text Placeholder 116"/>
          <p:cNvSpPr>
            <a:spLocks noGrp="1"/>
          </p:cNvSpPr>
          <p:nvPr>
            <p:ph type="body" idx="10"/>
          </p:nvPr>
        </p:nvSpPr>
        <p:spPr>
          <a:xfrm>
            <a:off x="567055" y="386080"/>
            <a:ext cx="7766050" cy="2536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algn="just">
              <a:lnSpc>
                <a:spcPts val="3700"/>
              </a:lnSpc>
            </a:pPr>
            <a:r>
              <a:rPr lang="en-US" sz="3150" spc="20" dirty="0">
                <a:solidFill>
                  <a:srgbClr val="000000"/>
                </a:solidFill>
                <a:latin typeface="Tahoma" panose="22635452340000000000" pitchFamily="2"/>
              </a:rPr>
              <a:t>When all the townspeople get ready to </a:t>
            </a:r>
          </a:p>
          <a:p>
            <a:pPr marL="502920" marR="0" indent="0" algn="just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0" spc="15" dirty="0">
                <a:solidFill>
                  <a:srgbClr val="000000"/>
                </a:solidFill>
                <a:latin typeface="Tahoma" panose="22635452340000000000" pitchFamily="2"/>
              </a:rPr>
              <a:t>run from Barletta, why is Zia </a:t>
            </a:r>
            <a:r>
              <a:rPr lang="en-US" sz="3150" spc="15" dirty="0" err="1">
                <a:solidFill>
                  <a:srgbClr val="000000"/>
                </a:solidFill>
                <a:latin typeface="Tahoma" panose="22635452340000000000" pitchFamily="2"/>
              </a:rPr>
              <a:t>Concetta</a:t>
            </a:r>
            <a:r>
              <a:rPr lang="en-US" sz="3150" spc="15" dirty="0">
                <a:solidFill>
                  <a:srgbClr val="000000"/>
                </a:solidFill>
                <a:latin typeface="Tahoma" panose="22635452340000000000" pitchFamily="2"/>
              </a:rPr>
              <a:t> </a:t>
            </a:r>
          </a:p>
          <a:p>
            <a:pPr marL="502920" marR="0" indent="0" algn="just">
              <a:lnSpc>
                <a:spcPts val="3100"/>
              </a:lnSpc>
              <a:spcBef>
                <a:spcPts val="580"/>
              </a:spcBef>
              <a:spcAft>
                <a:spcPts val="0"/>
              </a:spcAft>
            </a:pPr>
            <a:r>
              <a:rPr lang="en-US" sz="3150" spc="20" dirty="0">
                <a:solidFill>
                  <a:srgbClr val="000000"/>
                </a:solidFill>
                <a:latin typeface="Tahoma" panose="22635452340000000000" pitchFamily="2"/>
              </a:rPr>
              <a:t>the only one who doesn’t panic? </a:t>
            </a:r>
            <a:endParaRPr lang="en-US" sz="3150" spc="20" dirty="0" smtClean="0">
              <a:solidFill>
                <a:srgbClr val="000000"/>
              </a:solidFill>
              <a:latin typeface="Tahoma" panose="22635452340000000000" pitchFamily="2"/>
            </a:endParaRPr>
          </a:p>
          <a:p>
            <a:pPr marL="502920" marR="0" indent="0" algn="just">
              <a:lnSpc>
                <a:spcPts val="3100"/>
              </a:lnSpc>
              <a:spcBef>
                <a:spcPts val="580"/>
              </a:spcBef>
              <a:spcAft>
                <a:spcPts val="0"/>
              </a:spcAft>
              <a:buNone/>
            </a:pPr>
            <a:endParaRPr lang="en-US" sz="3150" spc="20" dirty="0" smtClean="0">
              <a:solidFill>
                <a:srgbClr val="000000"/>
              </a:solidFill>
              <a:latin typeface="Tahoma" panose="22635452340000000000" pitchFamily="2"/>
            </a:endParaRPr>
          </a:p>
          <a:p>
            <a:pPr marL="502920" marR="0" indent="0" algn="just">
              <a:lnSpc>
                <a:spcPts val="3100"/>
              </a:lnSpc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3150" spc="25" dirty="0" smtClean="0">
                <a:solidFill>
                  <a:srgbClr val="000000"/>
                </a:solidFill>
                <a:latin typeface="Tahoma" panose="22635452340000000000" pitchFamily="2"/>
              </a:rPr>
              <a:t>**Why </a:t>
            </a:r>
            <a:r>
              <a:rPr lang="en-US" sz="3150" spc="25" dirty="0">
                <a:solidFill>
                  <a:srgbClr val="000000"/>
                </a:solidFill>
                <a:latin typeface="Tahoma" panose="22635452340000000000" pitchFamily="2"/>
              </a:rPr>
              <a:t>do you think the Mysterious Giant </a:t>
            </a:r>
            <a:r>
              <a:rPr lang="en-US" sz="3150" spc="0" dirty="0" smtClean="0">
                <a:solidFill>
                  <a:srgbClr val="000000"/>
                </a:solidFill>
                <a:latin typeface="Tahoma" panose="22635452340000000000" pitchFamily="2"/>
              </a:rPr>
              <a:t>decides </a:t>
            </a:r>
            <a:r>
              <a:rPr lang="en-US" sz="3150" spc="0" dirty="0">
                <a:solidFill>
                  <a:srgbClr val="000000"/>
                </a:solidFill>
                <a:latin typeface="Tahoma" panose="22635452340000000000" pitchFamily="2"/>
              </a:rPr>
              <a:t>to help Zia </a:t>
            </a:r>
            <a:r>
              <a:rPr lang="en-US" sz="3150" spc="0" dirty="0" err="1">
                <a:solidFill>
                  <a:srgbClr val="000000"/>
                </a:solidFill>
                <a:latin typeface="Tahoma" panose="22635452340000000000" pitchFamily="2"/>
              </a:rPr>
              <a:t>Concetta</a:t>
            </a:r>
            <a:r>
              <a:rPr lang="en-US" sz="3150" spc="0" dirty="0">
                <a:solidFill>
                  <a:srgbClr val="000000"/>
                </a:solidFill>
                <a:latin typeface="Tahoma" panose="22635452340000000000" pitchFamily="2"/>
              </a:rPr>
              <a:t> and the </a:t>
            </a:r>
            <a:r>
              <a:rPr lang="en-US" sz="3150" spc="0" dirty="0" smtClean="0">
                <a:solidFill>
                  <a:srgbClr val="000000"/>
                </a:solidFill>
                <a:latin typeface="Tahoma" panose="22635452340000000000" pitchFamily="2"/>
              </a:rPr>
              <a:t>town?</a:t>
            </a:r>
            <a:endParaRPr lang="en-US" sz="3150" spc="0" dirty="0">
              <a:solidFill>
                <a:srgbClr val="000000"/>
              </a:solidFill>
              <a:latin typeface="Tahoma" panose="22635452340000000000" pitchFamily="2"/>
            </a:endParaRPr>
          </a:p>
        </p:txBody>
      </p:sp>
      <p:sp>
        <p:nvSpPr>
          <p:cNvPr id="118" name="Text Placeholder 117"/>
          <p:cNvSpPr>
            <a:spLocks noGrp="1"/>
          </p:cNvSpPr>
          <p:nvPr>
            <p:ph type="body" idx="10"/>
          </p:nvPr>
        </p:nvSpPr>
        <p:spPr>
          <a:xfrm>
            <a:off x="3156858" y="3308350"/>
            <a:ext cx="1536441" cy="673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3700"/>
              </a:lnSpc>
              <a:spcAft>
                <a:spcPts val="0"/>
              </a:spcAft>
              <a:buNone/>
            </a:pPr>
            <a:r>
              <a:rPr lang="en-US" sz="3150" spc="-75" dirty="0" smtClean="0">
                <a:solidFill>
                  <a:srgbClr val="000000"/>
                </a:solidFill>
                <a:latin typeface="Tahoma" panose="22635452340000000000" pitchFamily="2"/>
              </a:rPr>
              <a:t> </a:t>
            </a:r>
            <a:endParaRPr lang="en-US" sz="3150" spc="-75" dirty="0">
              <a:solidFill>
                <a:srgbClr val="000000"/>
              </a:solidFill>
              <a:latin typeface="Tahoma" panose="22635452340000000000" pitchFamily="2"/>
            </a:endParaRPr>
          </a:p>
        </p:txBody>
      </p:sp>
      <p:sp>
        <p:nvSpPr>
          <p:cNvPr id="119" name="Text Placeholder 118"/>
          <p:cNvSpPr>
            <a:spLocks noGrp="1"/>
          </p:cNvSpPr>
          <p:nvPr>
            <p:ph type="body" idx="10"/>
          </p:nvPr>
        </p:nvSpPr>
        <p:spPr>
          <a:xfrm>
            <a:off x="772329" y="3851592"/>
            <a:ext cx="7976235" cy="1956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just">
              <a:lnSpc>
                <a:spcPts val="3700"/>
              </a:lnSpc>
              <a:spcAft>
                <a:spcPts val="0"/>
              </a:spcAft>
              <a:buNone/>
            </a:pPr>
            <a:r>
              <a:rPr lang="en-US" sz="3150" spc="20" dirty="0" smtClean="0">
                <a:solidFill>
                  <a:srgbClr val="000000"/>
                </a:solidFill>
                <a:latin typeface="Tahoma" panose="22635452340000000000" pitchFamily="2"/>
              </a:rPr>
              <a:t>    **Why </a:t>
            </a:r>
            <a:r>
              <a:rPr lang="en-US" sz="3150" spc="20" dirty="0">
                <a:solidFill>
                  <a:srgbClr val="000000"/>
                </a:solidFill>
                <a:latin typeface="Tahoma" panose="22635452340000000000" pitchFamily="2"/>
              </a:rPr>
              <a:t>does Zia </a:t>
            </a:r>
            <a:r>
              <a:rPr lang="en-US" sz="3150" spc="20" dirty="0" err="1">
                <a:solidFill>
                  <a:srgbClr val="000000"/>
                </a:solidFill>
                <a:latin typeface="Tahoma" panose="22635452340000000000" pitchFamily="2"/>
              </a:rPr>
              <a:t>Concetta</a:t>
            </a:r>
            <a:r>
              <a:rPr lang="en-US" sz="3150" spc="20" dirty="0">
                <a:solidFill>
                  <a:srgbClr val="000000"/>
                </a:solidFill>
                <a:latin typeface="Tahoma" panose="22635452340000000000" pitchFamily="2"/>
              </a:rPr>
              <a:t> ask the </a:t>
            </a:r>
          </a:p>
          <a:p>
            <a:pPr marL="502920" marR="0" indent="0" algn="just">
              <a:lnSpc>
                <a:spcPts val="37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3150" spc="20" dirty="0">
                <a:solidFill>
                  <a:srgbClr val="000000"/>
                </a:solidFill>
                <a:latin typeface="Tahoma" panose="22635452340000000000" pitchFamily="2"/>
              </a:rPr>
              <a:t>townspeople to stay out of sight? </a:t>
            </a:r>
            <a:endParaRPr lang="en-US" sz="3150" spc="20" dirty="0" smtClean="0">
              <a:solidFill>
                <a:srgbClr val="000000"/>
              </a:solidFill>
              <a:latin typeface="Tahoma" panose="22635452340000000000" pitchFamily="2"/>
            </a:endParaRPr>
          </a:p>
          <a:p>
            <a:pPr marL="502920" marR="0" indent="0" algn="just">
              <a:lnSpc>
                <a:spcPts val="3700"/>
              </a:lnSpc>
              <a:spcBef>
                <a:spcPts val="25"/>
              </a:spcBef>
              <a:spcAft>
                <a:spcPts val="0"/>
              </a:spcAft>
              <a:buNone/>
            </a:pPr>
            <a:endParaRPr lang="en-US" sz="3150" spc="20" dirty="0" smtClean="0">
              <a:solidFill>
                <a:srgbClr val="000000"/>
              </a:solidFill>
              <a:latin typeface="Tahoma" panose="22635452340000000000" pitchFamily="2"/>
            </a:endParaRPr>
          </a:p>
          <a:p>
            <a:pPr marL="502920" marR="0" indent="0">
              <a:lnSpc>
                <a:spcPts val="37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3150" spc="20" dirty="0" smtClean="0">
                <a:solidFill>
                  <a:srgbClr val="000000"/>
                </a:solidFill>
                <a:latin typeface="Tahoma" panose="22635452340000000000" pitchFamily="2"/>
              </a:rPr>
              <a:t>**</a:t>
            </a:r>
            <a:r>
              <a:rPr lang="en-US" sz="3150" spc="5" dirty="0" smtClean="0">
                <a:solidFill>
                  <a:srgbClr val="000000"/>
                </a:solidFill>
                <a:latin typeface="Tahoma" panose="22635452340000000000" pitchFamily="2"/>
              </a:rPr>
              <a:t>What </a:t>
            </a:r>
            <a:r>
              <a:rPr lang="en-US" sz="3150" spc="5" dirty="0">
                <a:solidFill>
                  <a:srgbClr val="000000"/>
                </a:solidFill>
                <a:latin typeface="Tahoma" panose="22635452340000000000" pitchFamily="2"/>
              </a:rPr>
              <a:t>might have happened if they hadn’t </a:t>
            </a:r>
            <a:r>
              <a:rPr lang="en-US" sz="3150" spc="15" dirty="0" smtClean="0">
                <a:solidFill>
                  <a:srgbClr val="000000"/>
                </a:solidFill>
                <a:latin typeface="Tahoma" panose="22635452340000000000" pitchFamily="2"/>
              </a:rPr>
              <a:t>followed </a:t>
            </a:r>
            <a:r>
              <a:rPr lang="en-US" sz="3150" spc="15" dirty="0">
                <a:solidFill>
                  <a:srgbClr val="000000"/>
                </a:solidFill>
                <a:latin typeface="Tahoma" panose="22635452340000000000" pitchFamily="2"/>
              </a:rPr>
              <a:t>her orders?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 Placeholder 121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E0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2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5" name="Text Placeholder 124"/>
          <p:cNvSpPr>
            <a:spLocks noGrp="1"/>
          </p:cNvSpPr>
          <p:nvPr>
            <p:ph type="body" idx="10"/>
          </p:nvPr>
        </p:nvSpPr>
        <p:spPr>
          <a:xfrm>
            <a:off x="554990" y="886460"/>
            <a:ext cx="7735570" cy="979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>
              <a:lnSpc>
                <a:spcPts val="3600"/>
              </a:lnSpc>
            </a:pPr>
            <a:r>
              <a:rPr lang="en-US" sz="3150" spc="0" dirty="0">
                <a:solidFill>
                  <a:srgbClr val="000000"/>
                </a:solidFill>
                <a:latin typeface="Tahoma" panose="22635452340000000000" pitchFamily="2"/>
              </a:rPr>
              <a:t>Why is it better for the Giant to trick the </a:t>
            </a:r>
          </a:p>
          <a:p>
            <a:pPr marL="548640" marR="0" indent="0" algn="l">
              <a:lnSpc>
                <a:spcPts val="3600"/>
              </a:lnSpc>
              <a:spcBef>
                <a:spcPts val="95"/>
              </a:spcBef>
              <a:spcAft>
                <a:spcPts val="20"/>
              </a:spcAft>
              <a:buNone/>
            </a:pPr>
            <a:r>
              <a:rPr lang="en-US" sz="3150" spc="10" dirty="0">
                <a:solidFill>
                  <a:srgbClr val="000000"/>
                </a:solidFill>
                <a:latin typeface="Tahoma" panose="22635452340000000000" pitchFamily="2"/>
              </a:rPr>
              <a:t>soldiers rather than to fight them? </a:t>
            </a:r>
          </a:p>
        </p:txBody>
      </p:sp>
      <p:sp>
        <p:nvSpPr>
          <p:cNvPr id="126" name="Text Placeholder 125"/>
          <p:cNvSpPr>
            <a:spLocks noGrp="1"/>
          </p:cNvSpPr>
          <p:nvPr>
            <p:ph type="body" idx="10"/>
          </p:nvPr>
        </p:nvSpPr>
        <p:spPr>
          <a:xfrm>
            <a:off x="572770" y="2544445"/>
            <a:ext cx="8196580" cy="975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>
              <a:lnSpc>
                <a:spcPts val="3600"/>
              </a:lnSpc>
            </a:pPr>
            <a:r>
              <a:rPr lang="en-US" sz="3150" spc="-5" dirty="0">
                <a:solidFill>
                  <a:srgbClr val="000000"/>
                </a:solidFill>
                <a:latin typeface="Tahoma" panose="22635452340000000000" pitchFamily="2"/>
              </a:rPr>
              <a:t>If the Mysterious Giant came to your town, </a:t>
            </a:r>
          </a:p>
          <a:p>
            <a:pPr marL="548640" marR="0" indent="0" algn="l">
              <a:lnSpc>
                <a:spcPts val="3600"/>
              </a:lnSpc>
              <a:spcBef>
                <a:spcPts val="95"/>
              </a:spcBef>
              <a:spcAft>
                <a:spcPts val="20"/>
              </a:spcAft>
              <a:buNone/>
            </a:pPr>
            <a:r>
              <a:rPr lang="en-US" sz="3150" spc="10" dirty="0">
                <a:solidFill>
                  <a:srgbClr val="000000"/>
                </a:solidFill>
                <a:latin typeface="Tahoma" panose="22635452340000000000" pitchFamily="2"/>
              </a:rPr>
              <a:t>what could he help the people do? </a:t>
            </a:r>
          </a:p>
        </p:txBody>
      </p:sp>
      <p:sp>
        <p:nvSpPr>
          <p:cNvPr id="127" name="Text Placeholder 126"/>
          <p:cNvSpPr>
            <a:spLocks noGrp="1"/>
          </p:cNvSpPr>
          <p:nvPr>
            <p:ph type="body" idx="10"/>
          </p:nvPr>
        </p:nvSpPr>
        <p:spPr>
          <a:xfrm>
            <a:off x="563880" y="4202430"/>
            <a:ext cx="7900670" cy="146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>
              <a:lnSpc>
                <a:spcPts val="3600"/>
              </a:lnSpc>
            </a:pPr>
            <a:r>
              <a:rPr lang="en-US" sz="3150" spc="5" dirty="0">
                <a:solidFill>
                  <a:srgbClr val="000000"/>
                </a:solidFill>
                <a:latin typeface="Tahoma" panose="22635452340000000000" pitchFamily="2"/>
              </a:rPr>
              <a:t>Suppose the Big Cheese from </a:t>
            </a:r>
            <a:r>
              <a:rPr lang="en-US" sz="3150" spc="5" dirty="0" err="1">
                <a:solidFill>
                  <a:srgbClr val="000000"/>
                </a:solidFill>
                <a:latin typeface="Tahoma" panose="22635452340000000000" pitchFamily="2"/>
              </a:rPr>
              <a:t>Mousopolis</a:t>
            </a:r>
            <a:r>
              <a:rPr lang="en-US" sz="3150" spc="5" dirty="0">
                <a:solidFill>
                  <a:srgbClr val="000000"/>
                </a:solidFill>
                <a:latin typeface="Tahoma" panose="22635452340000000000" pitchFamily="2"/>
              </a:rPr>
              <a:t> </a:t>
            </a:r>
          </a:p>
          <a:p>
            <a:pPr marL="548640" marR="0" indent="0" algn="l">
              <a:lnSpc>
                <a:spcPts val="36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3150" spc="40" dirty="0">
                <a:solidFill>
                  <a:srgbClr val="000000"/>
                </a:solidFill>
                <a:latin typeface="Tahoma" panose="22635452340000000000" pitchFamily="2"/>
              </a:rPr>
              <a:t>were in charge of saving Barletta. </a:t>
            </a:r>
            <a:r>
              <a:rPr lang="en-US" sz="3150" spc="40" dirty="0" smtClean="0">
                <a:solidFill>
                  <a:srgbClr val="000000"/>
                </a:solidFill>
                <a:latin typeface="Tahoma" panose="22635452340000000000" pitchFamily="2"/>
              </a:rPr>
              <a:t>**</a:t>
            </a:r>
            <a:r>
              <a:rPr lang="en-US" sz="3150" spc="40" dirty="0" smtClean="0">
                <a:solidFill>
                  <a:srgbClr val="000000"/>
                </a:solidFill>
                <a:latin typeface="Tahoma" panose="22635452340000000000" pitchFamily="2"/>
              </a:rPr>
              <a:t>What </a:t>
            </a:r>
            <a:r>
              <a:rPr lang="en-US" sz="3150" spc="10" dirty="0" smtClean="0">
                <a:solidFill>
                  <a:srgbClr val="000000"/>
                </a:solidFill>
                <a:latin typeface="Tahoma" panose="22635452340000000000" pitchFamily="2"/>
              </a:rPr>
              <a:t>might his plan have been? </a:t>
            </a:r>
            <a:endParaRPr lang="en-US" sz="3150" spc="10" dirty="0">
              <a:solidFill>
                <a:srgbClr val="000000"/>
              </a:solidFill>
              <a:latin typeface="Tahoma" panose="22635452340000000000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1DFD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2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819785" y="246380"/>
            <a:ext cx="8025635" cy="659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l">
              <a:lnSpc>
                <a:spcPts val="4900"/>
              </a:lnSpc>
              <a:spcAft>
                <a:spcPts val="0"/>
              </a:spcAft>
            </a:pPr>
            <a:r>
              <a:rPr lang="en-US" sz="4300" spc="5" dirty="0">
                <a:solidFill>
                  <a:srgbClr val="000000"/>
                </a:solidFill>
                <a:latin typeface="Tahoma" panose="22635452340000000000" pitchFamily="2"/>
              </a:rPr>
              <a:t>Meet the Author and Illustrator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433070" y="1191895"/>
            <a:ext cx="6644640" cy="5485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2800"/>
              </a:lnSpc>
              <a:spcAft>
                <a:spcPts val="0"/>
              </a:spcAft>
            </a:pPr>
            <a:r>
              <a:rPr lang="en-US" sz="2000" spc="20" dirty="0">
                <a:solidFill>
                  <a:srgbClr val="000000"/>
                </a:solidFill>
                <a:latin typeface="Tahoma" panose="22635452340000000000" pitchFamily="2"/>
              </a:rPr>
              <a:t>By the age of four, </a:t>
            </a:r>
            <a:r>
              <a:rPr lang="en-US" sz="2000" spc="20" dirty="0" err="1">
                <a:solidFill>
                  <a:srgbClr val="000000"/>
                </a:solidFill>
                <a:latin typeface="Tahoma" panose="22635452340000000000" pitchFamily="2"/>
              </a:rPr>
              <a:t>Tomie</a:t>
            </a:r>
            <a:r>
              <a:rPr lang="en-US" sz="2000" spc="20" dirty="0">
                <a:solidFill>
                  <a:srgbClr val="000000"/>
                </a:solidFill>
                <a:latin typeface="Tahoma" panose="22635452340000000000" pitchFamily="2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Tahoma" panose="22635452340000000000" pitchFamily="2"/>
              </a:rPr>
              <a:t>dePaola</a:t>
            </a:r>
            <a:r>
              <a:rPr lang="en-US" sz="2000" spc="20" dirty="0">
                <a:solidFill>
                  <a:srgbClr val="000000"/>
                </a:solidFill>
                <a:latin typeface="Tahoma" panose="22635452340000000000" pitchFamily="2"/>
              </a:rPr>
              <a:t> knew what he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35" dirty="0">
                <a:solidFill>
                  <a:srgbClr val="000000"/>
                </a:solidFill>
                <a:latin typeface="Tahoma" panose="22635452340000000000" pitchFamily="2"/>
              </a:rPr>
              <a:t>wanted to be when he grew up: an artist and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20" dirty="0">
                <a:solidFill>
                  <a:srgbClr val="000000"/>
                </a:solidFill>
                <a:latin typeface="Tahoma" panose="22635452340000000000" pitchFamily="2"/>
              </a:rPr>
              <a:t>writer. (He also wanted to be a singer and tap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35" dirty="0">
                <a:solidFill>
                  <a:srgbClr val="000000"/>
                </a:solidFill>
                <a:latin typeface="Tahoma" panose="22635452340000000000" pitchFamily="2"/>
              </a:rPr>
              <a:t>dancer!) His parents bought his art supplies and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20" dirty="0">
                <a:solidFill>
                  <a:srgbClr val="000000"/>
                </a:solidFill>
                <a:latin typeface="Tahoma" panose="22635452340000000000" pitchFamily="2"/>
              </a:rPr>
              <a:t>let him work in a special space in the attic. Now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20" dirty="0" err="1">
                <a:solidFill>
                  <a:srgbClr val="000000"/>
                </a:solidFill>
                <a:latin typeface="Tahoma" panose="22635452340000000000" pitchFamily="2"/>
              </a:rPr>
              <a:t>Tomie</a:t>
            </a:r>
            <a:r>
              <a:rPr lang="en-US" sz="2000" spc="20" dirty="0">
                <a:solidFill>
                  <a:srgbClr val="000000"/>
                </a:solidFill>
                <a:latin typeface="Tahoma" panose="22635452340000000000" pitchFamily="2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Tahoma" panose="22635452340000000000" pitchFamily="2"/>
              </a:rPr>
              <a:t>dePaola</a:t>
            </a:r>
            <a:r>
              <a:rPr lang="en-US" sz="2000" spc="20" dirty="0">
                <a:solidFill>
                  <a:srgbClr val="000000"/>
                </a:solidFill>
                <a:latin typeface="Tahoma" panose="22635452340000000000" pitchFamily="2"/>
              </a:rPr>
              <a:t> works in a very old barn at his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35" dirty="0">
                <a:solidFill>
                  <a:srgbClr val="000000"/>
                </a:solidFill>
                <a:latin typeface="Tahoma" panose="22635452340000000000" pitchFamily="2"/>
              </a:rPr>
              <a:t>home in New Hampshire. At different times,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20" dirty="0" err="1">
                <a:solidFill>
                  <a:srgbClr val="000000"/>
                </a:solidFill>
                <a:latin typeface="Tahoma" panose="22635452340000000000" pitchFamily="2"/>
              </a:rPr>
              <a:t>Tomie</a:t>
            </a:r>
            <a:r>
              <a:rPr lang="en-US" sz="2000" spc="20" dirty="0">
                <a:solidFill>
                  <a:srgbClr val="000000"/>
                </a:solidFill>
                <a:latin typeface="Tahoma" panose="22635452340000000000" pitchFamily="2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Tahoma" panose="22635452340000000000" pitchFamily="2"/>
              </a:rPr>
              <a:t>dePaola</a:t>
            </a:r>
            <a:r>
              <a:rPr lang="en-US" sz="2000" spc="20" dirty="0">
                <a:solidFill>
                  <a:srgbClr val="000000"/>
                </a:solidFill>
                <a:latin typeface="Tahoma" panose="22635452340000000000" pitchFamily="2"/>
              </a:rPr>
              <a:t> has designed posters, greeting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20" dirty="0">
                <a:solidFill>
                  <a:srgbClr val="000000"/>
                </a:solidFill>
                <a:latin typeface="Tahoma" panose="22635452340000000000" pitchFamily="2"/>
              </a:rPr>
              <a:t>cards, and stage sets. He painted church murals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30" dirty="0">
                <a:solidFill>
                  <a:srgbClr val="000000"/>
                </a:solidFill>
                <a:latin typeface="Tahoma" panose="22635452340000000000" pitchFamily="2"/>
              </a:rPr>
              <a:t>and taught art, too. Now, though, he writes and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5" dirty="0">
                <a:solidFill>
                  <a:srgbClr val="000000"/>
                </a:solidFill>
                <a:latin typeface="Tahoma" panose="22635452340000000000" pitchFamily="2"/>
              </a:rPr>
              <a:t>illustrates children's books and paints pictures for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20" dirty="0">
                <a:solidFill>
                  <a:srgbClr val="000000"/>
                </a:solidFill>
                <a:latin typeface="Tahoma" panose="22635452340000000000" pitchFamily="2"/>
              </a:rPr>
              <a:t>galleries. His dream, he says, is that at least one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35" dirty="0">
                <a:solidFill>
                  <a:srgbClr val="000000"/>
                </a:solidFill>
                <a:latin typeface="Tahoma" panose="22635452340000000000" pitchFamily="2"/>
              </a:rPr>
              <a:t>of his books or pictures "will touch the heart of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20" dirty="0">
                <a:solidFill>
                  <a:srgbClr val="000000"/>
                </a:solidFill>
                <a:latin typeface="Tahoma" panose="22635452340000000000" pitchFamily="2"/>
              </a:rPr>
              <a:t>some individual child and change that child's life </a:t>
            </a:r>
          </a:p>
          <a:p>
            <a:pPr marL="0" marR="0" indent="0" algn="just">
              <a:lnSpc>
                <a:spcPts val="2300"/>
              </a:lnSpc>
              <a:spcBef>
                <a:spcPts val="445"/>
              </a:spcBef>
              <a:spcAft>
                <a:spcPts val="0"/>
              </a:spcAft>
            </a:pPr>
            <a:r>
              <a:rPr lang="en-US" sz="2000" spc="-5" dirty="0">
                <a:solidFill>
                  <a:srgbClr val="000000"/>
                </a:solidFill>
                <a:latin typeface="Tahoma" panose="22635452340000000000" pitchFamily="2"/>
              </a:rPr>
              <a:t>for the better.“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E0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2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3422650" y="932180"/>
            <a:ext cx="3780583" cy="6616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l">
              <a:lnSpc>
                <a:spcPts val="4900"/>
              </a:lnSpc>
              <a:spcAft>
                <a:spcPts val="0"/>
              </a:spcAft>
            </a:pPr>
            <a:r>
              <a:rPr lang="en-US" sz="4300" spc="-45" dirty="0">
                <a:solidFill>
                  <a:srgbClr val="000000"/>
                </a:solidFill>
                <a:latin typeface="Tahoma" panose="22635452340000000000" pitchFamily="2"/>
              </a:rPr>
              <a:t>Summary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961707" y="1593850"/>
            <a:ext cx="7220585" cy="2930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3700"/>
              </a:lnSpc>
              <a:spcAft>
                <a:spcPts val="0"/>
              </a:spcAft>
            </a:pPr>
            <a:r>
              <a:rPr lang="en-US" sz="3150" spc="20" dirty="0">
                <a:solidFill>
                  <a:srgbClr val="000000"/>
                </a:solidFill>
                <a:latin typeface="Tahoma" panose="22635452340000000000" pitchFamily="2"/>
              </a:rPr>
              <a:t>The town of Barletta faces destruction </a:t>
            </a:r>
          </a:p>
          <a:p>
            <a:pPr marL="0" marR="0" indent="0" algn="just">
              <a:lnSpc>
                <a:spcPts val="3100"/>
              </a:lnSpc>
              <a:spcBef>
                <a:spcPts val="590"/>
              </a:spcBef>
              <a:spcAft>
                <a:spcPts val="0"/>
              </a:spcAft>
            </a:pPr>
            <a:r>
              <a:rPr lang="en-US" sz="3150" spc="20" dirty="0">
                <a:solidFill>
                  <a:srgbClr val="000000"/>
                </a:solidFill>
                <a:latin typeface="Tahoma" panose="22635452340000000000" pitchFamily="2"/>
              </a:rPr>
              <a:t>until Zia </a:t>
            </a:r>
            <a:r>
              <a:rPr lang="en-US" sz="3150" spc="20" dirty="0" err="1">
                <a:solidFill>
                  <a:srgbClr val="000000"/>
                </a:solidFill>
                <a:latin typeface="Tahoma" panose="22635452340000000000" pitchFamily="2"/>
              </a:rPr>
              <a:t>Concetta</a:t>
            </a:r>
            <a:r>
              <a:rPr lang="en-US" sz="3150" spc="20" dirty="0">
                <a:solidFill>
                  <a:srgbClr val="000000"/>
                </a:solidFill>
                <a:latin typeface="Tahoma" panose="22635452340000000000" pitchFamily="2"/>
              </a:rPr>
              <a:t> asks the town’s giant </a:t>
            </a:r>
          </a:p>
          <a:p>
            <a:pPr marL="0" marR="0" indent="0" algn="just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0" spc="25" dirty="0">
                <a:solidFill>
                  <a:srgbClr val="000000"/>
                </a:solidFill>
                <a:latin typeface="Tahoma" panose="22635452340000000000" pitchFamily="2"/>
              </a:rPr>
              <a:t>statue for help. With a clever idea, help </a:t>
            </a:r>
          </a:p>
          <a:p>
            <a:pPr marL="0" marR="0" indent="0" algn="just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0" spc="20" dirty="0">
                <a:solidFill>
                  <a:srgbClr val="000000"/>
                </a:solidFill>
                <a:latin typeface="Tahoma" panose="22635452340000000000" pitchFamily="2"/>
              </a:rPr>
              <a:t>from the townspeople, and an onion, </a:t>
            </a:r>
          </a:p>
          <a:p>
            <a:pPr marL="0" marR="0" indent="0" algn="just">
              <a:lnSpc>
                <a:spcPts val="37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3150" spc="20" dirty="0">
                <a:solidFill>
                  <a:srgbClr val="000000"/>
                </a:solidFill>
                <a:latin typeface="Tahoma" panose="22635452340000000000" pitchFamily="2"/>
              </a:rPr>
              <a:t>the giant outwits the army and restores </a:t>
            </a:r>
            <a:r>
              <a:rPr lang="en-US" sz="3150" spc="-40" dirty="0" smtClean="0">
                <a:solidFill>
                  <a:srgbClr val="000000"/>
                </a:solidFill>
                <a:latin typeface="Tahoma" panose="22635452340000000000" pitchFamily="2"/>
              </a:rPr>
              <a:t>peace</a:t>
            </a:r>
            <a:r>
              <a:rPr lang="en-US" sz="3150" spc="-40" dirty="0">
                <a:solidFill>
                  <a:srgbClr val="000000"/>
                </a:solidFill>
                <a:latin typeface="Tahoma" panose="22635452340000000000" pitchFamily="2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365760" y="0"/>
            <a:ext cx="8497570" cy="6211570"/>
          </a:xfrm>
          <a:prstGeom prst="rect">
            <a:avLst/>
          </a:prstGeom>
          <a:solidFill>
            <a:srgbClr val="E1E1E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65760" y="0"/>
            <a:ext cx="8497570" cy="6211570"/>
          </a:xfrm>
          <a:prstGeom prst="rect">
            <a:avLst/>
          </a:prstGeom>
        </p:spPr>
      </p:pic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1624330" y="855980"/>
            <a:ext cx="5904230" cy="6648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l">
              <a:lnSpc>
                <a:spcPts val="4900"/>
              </a:lnSpc>
              <a:spcAft>
                <a:spcPts val="0"/>
              </a:spcAft>
            </a:pPr>
            <a:r>
              <a:rPr lang="en-US" sz="4300" spc="-10" dirty="0">
                <a:solidFill>
                  <a:srgbClr val="000000"/>
                </a:solidFill>
                <a:latin typeface="Tahoma" panose="22635452340000000000" pitchFamily="2"/>
              </a:rPr>
              <a:t>Background Information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1124585" y="2026920"/>
            <a:ext cx="7211695" cy="1466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3150" spc="35">
                <a:solidFill>
                  <a:srgbClr val="000000"/>
                </a:solidFill>
                <a:latin typeface="Tahoma" panose="22635452340000000000" pitchFamily="2"/>
              </a:rPr>
              <a:t>Barletta is a city in Italy. The statue in </a:t>
            </a:r>
          </a:p>
          <a:p>
            <a:pPr marL="0" marR="0" indent="0" algn="l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0" spc="5">
                <a:solidFill>
                  <a:srgbClr val="000000"/>
                </a:solidFill>
                <a:latin typeface="Tahoma" panose="22635452340000000000" pitchFamily="2"/>
              </a:rPr>
              <a:t>the story is a real statue that still stands </a:t>
            </a:r>
          </a:p>
          <a:p>
            <a:pPr marL="0" marR="0" indent="0" algn="l">
              <a:lnSpc>
                <a:spcPts val="37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3150" spc="0">
                <a:solidFill>
                  <a:srgbClr val="000000"/>
                </a:solidFill>
                <a:latin typeface="Tahoma" panose="22635452340000000000" pitchFamily="2"/>
              </a:rPr>
              <a:t>there today.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604796" y="618361"/>
            <a:ext cx="4058816" cy="113690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Colossus of Barletta</a:t>
            </a:r>
            <a:endParaRPr lang="en-US" dirty="0"/>
          </a:p>
          <a:p>
            <a:pPr marL="0" indent="0" algn="ctr">
              <a:buNone/>
            </a:pPr>
            <a:r>
              <a:rPr lang="en-US" b="1" i="1" u="sng" dirty="0" smtClean="0"/>
              <a:t>Giant</a:t>
            </a:r>
            <a:r>
              <a:rPr lang="en-US" b="1" u="sng" dirty="0" smtClean="0"/>
              <a:t> </a:t>
            </a:r>
            <a:r>
              <a:rPr lang="en-US" b="1" u="sng" dirty="0"/>
              <a:t>of Barletta</a:t>
            </a:r>
            <a:endParaRPr lang="en-US" dirty="0"/>
          </a:p>
          <a:p>
            <a:endParaRPr lang="en-US" dirty="0"/>
          </a:p>
        </p:txBody>
      </p:sp>
      <p:pic>
        <p:nvPicPr>
          <p:cNvPr id="5" name="yui_3_5_1_2_1446570123722_718" descr="http://3.bp.blogspot.com/_BP2gyMvM1rs/RpirSpYq3AI/AAAAAAAADjs/kyw-f4HLTZw/s400/Barletta+Street+Life+Eve+Chat+28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204" y="1909451"/>
            <a:ext cx="3054220" cy="414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employees.oneonta.edu/farberas/arth/Images/109images/early_christian/colossus_barletta_d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57" y="1909451"/>
            <a:ext cx="2122864" cy="292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8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0.fast-meteo.com/locationmaps/Barletta.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9" y="3581108"/>
            <a:ext cx="3518943" cy="217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85140" y="294005"/>
            <a:ext cx="6782436" cy="2573020"/>
          </a:xfrm>
        </p:spPr>
        <p:txBody>
          <a:bodyPr/>
          <a:lstStyle/>
          <a:p>
            <a:pPr lvl="0"/>
            <a:r>
              <a:rPr lang="en-US" dirty="0"/>
              <a:t>Location: Barletta, Italy </a:t>
            </a:r>
          </a:p>
          <a:p>
            <a:r>
              <a:rPr lang="en-US" dirty="0"/>
              <a:t>The Colossus of </a:t>
            </a:r>
            <a:r>
              <a:rPr lang="en-US" u="sng" dirty="0">
                <a:hlinkClick r:id="rId3" tooltip="Barletta"/>
              </a:rPr>
              <a:t>Barletta</a:t>
            </a:r>
            <a:r>
              <a:rPr lang="en-US" dirty="0"/>
              <a:t> is a large bronze statue of an Eastern Roman Emperor, nearly three times life size (5.11 meters, or about 16 feet 7 inches) and currently located in Barletta, </a:t>
            </a:r>
            <a:r>
              <a:rPr lang="en-US" u="sng" dirty="0">
                <a:hlinkClick r:id="rId4" tooltip="Italy"/>
              </a:rPr>
              <a:t>Italy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2050" name="Picture 2" descr="http://www.justmaps.org/maps/images/italy/italy-map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457449"/>
            <a:ext cx="4250994" cy="381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3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793101" y="513184"/>
            <a:ext cx="7455159" cy="4889240"/>
          </a:xfrm>
        </p:spPr>
        <p:txBody>
          <a:bodyPr/>
          <a:lstStyle/>
          <a:p>
            <a:r>
              <a:rPr lang="en-US" dirty="0"/>
              <a:t>The statue reportedly washed up on a shore, after a Venetian ship </a:t>
            </a:r>
            <a:r>
              <a:rPr lang="en-US" dirty="0" smtClean="0"/>
              <a:t>sank.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statue evidently imitates an emperor, identifiable from his commanding gesture that looks like he is in the act of delivering a speech, with his right arm raised, holding a cross.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2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573392" y="675063"/>
            <a:ext cx="4866355" cy="4783345"/>
          </a:xfrm>
        </p:spPr>
        <p:txBody>
          <a:bodyPr/>
          <a:lstStyle/>
          <a:p>
            <a:r>
              <a:rPr lang="en-US" dirty="0" smtClean="0"/>
              <a:t>The Emperor wears a cuirass over his short tunic (shirt/dress). </a:t>
            </a:r>
          </a:p>
          <a:p>
            <a:r>
              <a:rPr lang="en-US" dirty="0" smtClean="0"/>
              <a:t>His cloak is draped over his left arm in a portrait convention that goes back to Augustus.</a:t>
            </a:r>
          </a:p>
          <a:p>
            <a:r>
              <a:rPr lang="en-US" dirty="0" smtClean="0"/>
              <a:t>In his outstretched left hand he now holds an orb. </a:t>
            </a:r>
            <a:endParaRPr lang="en-US" dirty="0"/>
          </a:p>
          <a:p>
            <a:r>
              <a:rPr lang="en-US" dirty="0" smtClean="0"/>
              <a:t>His head wears a Gothic jewel, similar to the one worn by </a:t>
            </a:r>
            <a:r>
              <a:rPr lang="en-US" dirty="0" err="1" smtClean="0"/>
              <a:t>Aelia</a:t>
            </a:r>
            <a:r>
              <a:rPr lang="en-US" dirty="0" smtClean="0"/>
              <a:t> </a:t>
            </a:r>
            <a:r>
              <a:rPr lang="en-US" dirty="0" err="1" smtClean="0"/>
              <a:t>Eudoxia</a:t>
            </a:r>
            <a:r>
              <a:rPr lang="en-US" dirty="0" smtClean="0"/>
              <a:t>, mother of Theodosius </a:t>
            </a:r>
          </a:p>
          <a:p>
            <a:endParaRPr lang="en-US" dirty="0"/>
          </a:p>
        </p:txBody>
      </p:sp>
      <p:pic>
        <p:nvPicPr>
          <p:cNvPr id="3078" name="Picture 6" descr="https://farm5.staticflickr.com/4044/4517654588_82df48b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812" y="902033"/>
            <a:ext cx="3236697" cy="409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680022"/>
      </p:ext>
    </p:extLst>
  </p:cSld>
  <p:clrMapOvr>
    <a:masterClrMapping/>
  </p:clrMapOvr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806</Words>
  <Application>Microsoft Office PowerPoint</Application>
  <PresentationFormat>On-screen Show (4:3)</PresentationFormat>
  <Paragraphs>127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Tahoma</vt:lpstr>
      <vt:lpstr>Times New Roman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Klara Wade</dc:creator>
  <cp:lastModifiedBy>Klara Wade</cp:lastModifiedBy>
  <cp:revision>7</cp:revision>
  <dcterms:modified xsi:type="dcterms:W3CDTF">2015-11-03T23:41:11Z</dcterms:modified>
</cp:coreProperties>
</file>